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69" r:id="rId2"/>
    <p:sldId id="258" r:id="rId3"/>
    <p:sldId id="380" r:id="rId4"/>
    <p:sldId id="334" r:id="rId5"/>
    <p:sldId id="320" r:id="rId6"/>
    <p:sldId id="319" r:id="rId7"/>
    <p:sldId id="322" r:id="rId8"/>
    <p:sldId id="364" r:id="rId9"/>
    <p:sldId id="323" r:id="rId10"/>
    <p:sldId id="324" r:id="rId11"/>
    <p:sldId id="366" r:id="rId12"/>
    <p:sldId id="314" r:id="rId13"/>
    <p:sldId id="328" r:id="rId14"/>
    <p:sldId id="381" r:id="rId15"/>
    <p:sldId id="377" r:id="rId16"/>
    <p:sldId id="318" r:id="rId17"/>
    <p:sldId id="310" r:id="rId18"/>
    <p:sldId id="336" r:id="rId19"/>
    <p:sldId id="375" r:id="rId20"/>
    <p:sldId id="340" r:id="rId21"/>
    <p:sldId id="339" r:id="rId22"/>
    <p:sldId id="357" r:id="rId23"/>
    <p:sldId id="353" r:id="rId24"/>
    <p:sldId id="367" r:id="rId25"/>
    <p:sldId id="354" r:id="rId26"/>
    <p:sldId id="355" r:id="rId27"/>
    <p:sldId id="379" r:id="rId28"/>
    <p:sldId id="361" r:id="rId2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Εξώφυλλο" id="{C890D341-7E0C-4DD2-8DA4-6D58EC94E269}">
          <p14:sldIdLst>
            <p14:sldId id="369"/>
            <p14:sldId id="258"/>
          </p14:sldIdLst>
        </p14:section>
        <p14:section name="Εισαγωγικά" id="{9AFD0CDB-AF40-4B86-A6C7-9DB139F54F8D}">
          <p14:sldIdLst>
            <p14:sldId id="380"/>
            <p14:sldId id="334"/>
          </p14:sldIdLst>
        </p14:section>
        <p14:section name="Ισόπεδες Διαβάσεις" id="{74DD8906-5C8F-4DA4-A749-AC4A5536F445}">
          <p14:sldIdLst>
            <p14:sldId id="320"/>
            <p14:sldId id="319"/>
            <p14:sldId id="322"/>
            <p14:sldId id="364"/>
            <p14:sldId id="323"/>
            <p14:sldId id="324"/>
            <p14:sldId id="366"/>
            <p14:sldId id="314"/>
          </p14:sldIdLst>
        </p14:section>
        <p14:section name="Ηλεκτροκίνηση" id="{0A65C109-1620-496F-9DE8-C44EFEA3925B}">
          <p14:sldIdLst>
            <p14:sldId id="328"/>
            <p14:sldId id="381"/>
            <p14:sldId id="377"/>
            <p14:sldId id="318"/>
          </p14:sldIdLst>
        </p14:section>
        <p14:section name="Ακιν. Τ.Υ. - Σ.Σ. Εγκαταστάσεις" id="{F3381FD4-0603-4C07-AB01-78CA3DA80AB2}">
          <p14:sldIdLst>
            <p14:sldId id="310"/>
            <p14:sldId id="336"/>
            <p14:sldId id="375"/>
            <p14:sldId id="340"/>
          </p14:sldIdLst>
        </p14:section>
        <p14:section name="Κατά μήκος Σ.Γ." id="{60789D41-B034-46B5-8A94-56A2AFA4CFF6}">
          <p14:sldIdLst>
            <p14:sldId id="339"/>
            <p14:sldId id="357"/>
          </p14:sldIdLst>
        </p14:section>
        <p14:section name="video" id="{E454325E-4282-4F0C-9274-AA7DA2C8B831}">
          <p14:sldIdLst>
            <p14:sldId id="353"/>
            <p14:sldId id="367"/>
            <p14:sldId id="354"/>
            <p14:sldId id="355"/>
            <p14:sldId id="379"/>
            <p14:sldId id="36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B6B"/>
    <a:srgbClr val="DDB627"/>
    <a:srgbClr val="D0CB00"/>
    <a:srgbClr val="E2DD00"/>
    <a:srgbClr val="DEC614"/>
    <a:srgbClr val="00B853"/>
    <a:srgbClr val="00DE64"/>
    <a:srgbClr val="C8C300"/>
    <a:srgbClr val="00FE73"/>
    <a:srgbClr val="00A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8491" autoAdjust="0"/>
    <p:restoredTop sz="95394" autoAdjust="0"/>
  </p:normalViewPr>
  <p:slideViewPr>
    <p:cSldViewPr snapToGrid="0">
      <p:cViewPr varScale="1">
        <p:scale>
          <a:sx n="91" d="100"/>
          <a:sy n="91" d="100"/>
        </p:scale>
        <p:origin x="-102" y="-396"/>
      </p:cViewPr>
      <p:guideLst>
        <p:guide orient="horz" pos="2160"/>
        <p:guide pos="3840"/>
        <p:guide pos="39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134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BFE6C-997A-4EA6-99C4-3E606F3CB83D}" type="doc">
      <dgm:prSet loTypeId="urn:microsoft.com/office/officeart/2008/layout/PictureAccentList" loCatId="pictur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D7C345B7-A93E-43A7-AA71-D9CCA87A898E}">
      <dgm:prSet phldrT="[Text]" custT="1"/>
      <dgm:spPr/>
      <dgm:t>
        <a:bodyPr/>
        <a:lstStyle/>
        <a:p>
          <a:r>
            <a:rPr lang="en-GB" sz="2800" dirty="0">
              <a:latin typeface="Comic Sans MS" panose="030F0702030302020204" pitchFamily="66" charset="0"/>
            </a:rPr>
            <a:t>the train cannot stop in time</a:t>
          </a:r>
        </a:p>
      </dgm:t>
    </dgm:pt>
    <dgm:pt modelId="{0E9643A1-6109-4F43-8400-A18F31A92992}" type="sibTrans" cxnId="{31CED379-EDDE-4F23-8028-C4748898D142}">
      <dgm:prSet/>
      <dgm:spPr/>
      <dgm:t>
        <a:bodyPr/>
        <a:lstStyle/>
        <a:p>
          <a:endParaRPr lang="el-GR"/>
        </a:p>
      </dgm:t>
    </dgm:pt>
    <dgm:pt modelId="{0C25308F-A76D-4B8E-9740-F31644DA9146}" type="parTrans" cxnId="{31CED379-EDDE-4F23-8028-C4748898D142}">
      <dgm:prSet/>
      <dgm:spPr/>
      <dgm:t>
        <a:bodyPr/>
        <a:lstStyle/>
        <a:p>
          <a:endParaRPr lang="el-GR"/>
        </a:p>
      </dgm:t>
    </dgm:pt>
    <dgm:pt modelId="{A7AB38AC-4ACA-4872-90A7-19F0CF66CFCA}" type="pres">
      <dgm:prSet presAssocID="{890BFE6C-997A-4EA6-99C4-3E606F3CB83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766C8D9D-03A0-4491-9EC6-A7386941C15B}" type="pres">
      <dgm:prSet presAssocID="{D7C345B7-A93E-43A7-AA71-D9CCA87A898E}" presName="root" presStyleCnt="0">
        <dgm:presLayoutVars>
          <dgm:chMax/>
          <dgm:chPref val="4"/>
        </dgm:presLayoutVars>
      </dgm:prSet>
      <dgm:spPr/>
    </dgm:pt>
    <dgm:pt modelId="{CF01392F-045A-4012-967C-9C7161402037}" type="pres">
      <dgm:prSet presAssocID="{D7C345B7-A93E-43A7-AA71-D9CCA87A898E}" presName="rootComposite" presStyleCnt="0">
        <dgm:presLayoutVars/>
      </dgm:prSet>
      <dgm:spPr/>
    </dgm:pt>
    <dgm:pt modelId="{3FB37E28-C35D-4C48-B849-8C8BDF96B646}" type="pres">
      <dgm:prSet presAssocID="{D7C345B7-A93E-43A7-AA71-D9CCA87A898E}" presName="rootText" presStyleLbl="node0" presStyleIdx="0" presStyleCnt="1" custScaleX="113972" custScaleY="394193" custLinFactNeighborX="-30" custLinFactNeighborY="-37216">
        <dgm:presLayoutVars>
          <dgm:chMax/>
          <dgm:chPref val="4"/>
        </dgm:presLayoutVars>
      </dgm:prSet>
      <dgm:spPr/>
      <dgm:t>
        <a:bodyPr/>
        <a:lstStyle/>
        <a:p>
          <a:endParaRPr lang="el-GR"/>
        </a:p>
      </dgm:t>
    </dgm:pt>
    <dgm:pt modelId="{478EAFCC-490D-4F53-AEAC-41DAE27F9A9A}" type="pres">
      <dgm:prSet presAssocID="{D7C345B7-A93E-43A7-AA71-D9CCA87A898E}" presName="childShape" presStyleCnt="0">
        <dgm:presLayoutVars>
          <dgm:chMax val="0"/>
          <dgm:chPref val="0"/>
        </dgm:presLayoutVars>
      </dgm:prSet>
      <dgm:spPr/>
    </dgm:pt>
  </dgm:ptLst>
  <dgm:cxnLst>
    <dgm:cxn modelId="{DB01BEE2-3CE9-4D25-88BC-E7A22A4E0DCC}" type="presOf" srcId="{D7C345B7-A93E-43A7-AA71-D9CCA87A898E}" destId="{3FB37E28-C35D-4C48-B849-8C8BDF96B646}" srcOrd="0" destOrd="0" presId="urn:microsoft.com/office/officeart/2008/layout/PictureAccentList"/>
    <dgm:cxn modelId="{DCE69CF0-991D-4FEB-BC3C-81A850C99478}" type="presOf" srcId="{890BFE6C-997A-4EA6-99C4-3E606F3CB83D}" destId="{A7AB38AC-4ACA-4872-90A7-19F0CF66CFCA}" srcOrd="0" destOrd="0" presId="urn:microsoft.com/office/officeart/2008/layout/PictureAccentList"/>
    <dgm:cxn modelId="{31CED379-EDDE-4F23-8028-C4748898D142}" srcId="{890BFE6C-997A-4EA6-99C4-3E606F3CB83D}" destId="{D7C345B7-A93E-43A7-AA71-D9CCA87A898E}" srcOrd="0" destOrd="0" parTransId="{0C25308F-A76D-4B8E-9740-F31644DA9146}" sibTransId="{0E9643A1-6109-4F43-8400-A18F31A92992}"/>
    <dgm:cxn modelId="{ABE0970C-57C2-4C6B-8CBA-0D1816D9CE72}" type="presParOf" srcId="{A7AB38AC-4ACA-4872-90A7-19F0CF66CFCA}" destId="{766C8D9D-03A0-4491-9EC6-A7386941C15B}" srcOrd="0" destOrd="0" presId="urn:microsoft.com/office/officeart/2008/layout/PictureAccentList"/>
    <dgm:cxn modelId="{B02DC6FF-A34F-4FE0-A158-3C303FD195DE}" type="presParOf" srcId="{766C8D9D-03A0-4491-9EC6-A7386941C15B}" destId="{CF01392F-045A-4012-967C-9C7161402037}" srcOrd="0" destOrd="0" presId="urn:microsoft.com/office/officeart/2008/layout/PictureAccentList"/>
    <dgm:cxn modelId="{592C52EE-775D-49DF-9AE6-A5D68FCECDC8}" type="presParOf" srcId="{CF01392F-045A-4012-967C-9C7161402037}" destId="{3FB37E28-C35D-4C48-B849-8C8BDF96B646}" srcOrd="0" destOrd="0" presId="urn:microsoft.com/office/officeart/2008/layout/PictureAccentList"/>
    <dgm:cxn modelId="{A623CF80-8FDF-497C-A8ED-D9BCE55378E8}" type="presParOf" srcId="{766C8D9D-03A0-4491-9EC6-A7386941C15B}" destId="{478EAFCC-490D-4F53-AEAC-41DAE27F9A9A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ABE904-BE8D-4B7D-8B2B-331C8FC1170A}" type="doc">
      <dgm:prSet loTypeId="urn:microsoft.com/office/officeart/2005/8/layout/vList4#1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BDDCF1A3-9793-47C5-80B9-CF1881D51632}">
      <dgm:prSet phldrT="[Text]"/>
      <dgm:spPr/>
      <dgm:t>
        <a:bodyPr/>
        <a:lstStyle/>
        <a:p>
          <a:r>
            <a:rPr lang="en-GB" dirty="0">
              <a:latin typeface="Comic Sans MS" panose="030F0702030302020204" pitchFamily="66" charset="0"/>
            </a:rPr>
            <a:t> Stop - Look - Listen</a:t>
          </a:r>
        </a:p>
      </dgm:t>
    </dgm:pt>
    <dgm:pt modelId="{12DE477D-05F8-43C5-BD91-7D926FB38B5C}" type="parTrans" cxnId="{0145891D-CAE3-46B5-8AC5-45032D40CEF9}">
      <dgm:prSet/>
      <dgm:spPr/>
      <dgm:t>
        <a:bodyPr/>
        <a:lstStyle/>
        <a:p>
          <a:endParaRPr lang="el-GR"/>
        </a:p>
      </dgm:t>
    </dgm:pt>
    <dgm:pt modelId="{6E5895A0-FD86-40DD-A220-19BAC93FE43D}" type="sibTrans" cxnId="{0145891D-CAE3-46B5-8AC5-45032D40CEF9}">
      <dgm:prSet/>
      <dgm:spPr/>
      <dgm:t>
        <a:bodyPr/>
        <a:lstStyle/>
        <a:p>
          <a:endParaRPr lang="el-GR"/>
        </a:p>
      </dgm:t>
    </dgm:pt>
    <dgm:pt modelId="{9D800636-5A14-4F4A-A068-A77147994B5A}" type="pres">
      <dgm:prSet presAssocID="{DCABE904-BE8D-4B7D-8B2B-331C8FC1170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3F0277F0-8E9D-4F45-B39D-96C6987E004F}" type="pres">
      <dgm:prSet presAssocID="{BDDCF1A3-9793-47C5-80B9-CF1881D51632}" presName="comp" presStyleCnt="0"/>
      <dgm:spPr/>
    </dgm:pt>
    <dgm:pt modelId="{938EFE18-E642-40AC-B995-AFCBD100BF21}" type="pres">
      <dgm:prSet presAssocID="{BDDCF1A3-9793-47C5-80B9-CF1881D51632}" presName="box" presStyleLbl="node1" presStyleIdx="0" presStyleCnt="1" custLinFactNeighborX="177"/>
      <dgm:spPr/>
      <dgm:t>
        <a:bodyPr/>
        <a:lstStyle/>
        <a:p>
          <a:endParaRPr lang="el-GR"/>
        </a:p>
      </dgm:t>
    </dgm:pt>
    <dgm:pt modelId="{5EDE0A20-A148-490F-825C-3D1D66F1E608}" type="pres">
      <dgm:prSet presAssocID="{BDDCF1A3-9793-47C5-80B9-CF1881D51632}" presName="img" presStyleLbl="fgImgPlace1" presStyleIdx="0" presStyleCnt="1" custScaleX="49365" custScaleY="43106"/>
      <dgm:spPr/>
    </dgm:pt>
    <dgm:pt modelId="{7AA1B4A4-0DED-4926-9A02-54B32803CE31}" type="pres">
      <dgm:prSet presAssocID="{BDDCF1A3-9793-47C5-80B9-CF1881D51632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CCD73047-FB1D-422E-9003-8FD31025BDB5}" type="presOf" srcId="{BDDCF1A3-9793-47C5-80B9-CF1881D51632}" destId="{7AA1B4A4-0DED-4926-9A02-54B32803CE31}" srcOrd="1" destOrd="0" presId="urn:microsoft.com/office/officeart/2005/8/layout/vList4#1"/>
    <dgm:cxn modelId="{0145891D-CAE3-46B5-8AC5-45032D40CEF9}" srcId="{DCABE904-BE8D-4B7D-8B2B-331C8FC1170A}" destId="{BDDCF1A3-9793-47C5-80B9-CF1881D51632}" srcOrd="0" destOrd="0" parTransId="{12DE477D-05F8-43C5-BD91-7D926FB38B5C}" sibTransId="{6E5895A0-FD86-40DD-A220-19BAC93FE43D}"/>
    <dgm:cxn modelId="{B0E87A4B-FC2E-4CC5-A7C2-2FAAC355B5D2}" type="presOf" srcId="{BDDCF1A3-9793-47C5-80B9-CF1881D51632}" destId="{938EFE18-E642-40AC-B995-AFCBD100BF21}" srcOrd="0" destOrd="0" presId="urn:microsoft.com/office/officeart/2005/8/layout/vList4#1"/>
    <dgm:cxn modelId="{CD60BF54-9333-4E5F-8CA5-D85F6E9B2446}" type="presOf" srcId="{DCABE904-BE8D-4B7D-8B2B-331C8FC1170A}" destId="{9D800636-5A14-4F4A-A068-A77147994B5A}" srcOrd="0" destOrd="0" presId="urn:microsoft.com/office/officeart/2005/8/layout/vList4#1"/>
    <dgm:cxn modelId="{D55D668E-CF30-4EA3-AEEA-53482230E491}" type="presParOf" srcId="{9D800636-5A14-4F4A-A068-A77147994B5A}" destId="{3F0277F0-8E9D-4F45-B39D-96C6987E004F}" srcOrd="0" destOrd="0" presId="urn:microsoft.com/office/officeart/2005/8/layout/vList4#1"/>
    <dgm:cxn modelId="{36660DFE-4859-43C8-A91C-B0B690DE9BBE}" type="presParOf" srcId="{3F0277F0-8E9D-4F45-B39D-96C6987E004F}" destId="{938EFE18-E642-40AC-B995-AFCBD100BF21}" srcOrd="0" destOrd="0" presId="urn:microsoft.com/office/officeart/2005/8/layout/vList4#1"/>
    <dgm:cxn modelId="{DE22D92E-433D-46F9-B0D7-38104E5804F4}" type="presParOf" srcId="{3F0277F0-8E9D-4F45-B39D-96C6987E004F}" destId="{5EDE0A20-A148-490F-825C-3D1D66F1E608}" srcOrd="1" destOrd="0" presId="urn:microsoft.com/office/officeart/2005/8/layout/vList4#1"/>
    <dgm:cxn modelId="{9623E218-7082-4C0C-A7E6-6FF7C6EEB87A}" type="presParOf" srcId="{3F0277F0-8E9D-4F45-B39D-96C6987E004F}" destId="{7AA1B4A4-0DED-4926-9A02-54B32803CE3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ABE904-BE8D-4B7D-8B2B-331C8FC1170A}" type="doc">
      <dgm:prSet loTypeId="urn:microsoft.com/office/officeart/2005/8/layout/vList4#2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BAD3D460-5664-4868-8D3A-2B2050A82AD0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dirty="0">
              <a:latin typeface="Comic Sans MS" panose="030F0702030302020204" pitchFamily="66" charset="0"/>
            </a:rPr>
            <a:t>Look in both directions</a:t>
          </a:r>
        </a:p>
      </dgm:t>
    </dgm:pt>
    <dgm:pt modelId="{B2B3A9A1-6ADF-42A9-94C6-891DDDF42271}" type="parTrans" cxnId="{A33A8B66-8239-4956-8C46-C180DEC850E9}">
      <dgm:prSet/>
      <dgm:spPr/>
      <dgm:t>
        <a:bodyPr/>
        <a:lstStyle/>
        <a:p>
          <a:endParaRPr lang="el-GR"/>
        </a:p>
      </dgm:t>
    </dgm:pt>
    <dgm:pt modelId="{7A8E4997-C7C4-4B45-8232-68D80BEAF63A}" type="sibTrans" cxnId="{A33A8B66-8239-4956-8C46-C180DEC850E9}">
      <dgm:prSet/>
      <dgm:spPr/>
      <dgm:t>
        <a:bodyPr/>
        <a:lstStyle/>
        <a:p>
          <a:endParaRPr lang="el-GR"/>
        </a:p>
      </dgm:t>
    </dgm:pt>
    <dgm:pt modelId="{9D800636-5A14-4F4A-A068-A77147994B5A}" type="pres">
      <dgm:prSet presAssocID="{DCABE904-BE8D-4B7D-8B2B-331C8FC1170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2176D356-884D-40D3-A2EF-FE533F49D31C}" type="pres">
      <dgm:prSet presAssocID="{BAD3D460-5664-4868-8D3A-2B2050A82AD0}" presName="comp" presStyleCnt="0"/>
      <dgm:spPr/>
    </dgm:pt>
    <dgm:pt modelId="{4017E53D-9A85-41E5-9D3B-12706914C8D8}" type="pres">
      <dgm:prSet presAssocID="{BAD3D460-5664-4868-8D3A-2B2050A82AD0}" presName="box" presStyleLbl="node1" presStyleIdx="0" presStyleCnt="1" custLinFactNeighborY="-953"/>
      <dgm:spPr/>
      <dgm:t>
        <a:bodyPr/>
        <a:lstStyle/>
        <a:p>
          <a:endParaRPr lang="el-GR"/>
        </a:p>
      </dgm:t>
    </dgm:pt>
    <dgm:pt modelId="{920834D1-D00F-457E-94F0-F2A9D86E7100}" type="pres">
      <dgm:prSet presAssocID="{BAD3D460-5664-4868-8D3A-2B2050A82AD0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90DF0EFF-FD57-42A9-896F-9FD40BFB13AC}" type="pres">
      <dgm:prSet presAssocID="{BAD3D460-5664-4868-8D3A-2B2050A82AD0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441BD8F-5B81-4AEE-9FE0-5B36065DFC41}" type="presOf" srcId="{BAD3D460-5664-4868-8D3A-2B2050A82AD0}" destId="{4017E53D-9A85-41E5-9D3B-12706914C8D8}" srcOrd="0" destOrd="0" presId="urn:microsoft.com/office/officeart/2005/8/layout/vList4#2"/>
    <dgm:cxn modelId="{62F0546A-AE8F-42EA-82A7-008810AEE53D}" type="presOf" srcId="{BAD3D460-5664-4868-8D3A-2B2050A82AD0}" destId="{90DF0EFF-FD57-42A9-896F-9FD40BFB13AC}" srcOrd="1" destOrd="0" presId="urn:microsoft.com/office/officeart/2005/8/layout/vList4#2"/>
    <dgm:cxn modelId="{A33A8B66-8239-4956-8C46-C180DEC850E9}" srcId="{DCABE904-BE8D-4B7D-8B2B-331C8FC1170A}" destId="{BAD3D460-5664-4868-8D3A-2B2050A82AD0}" srcOrd="0" destOrd="0" parTransId="{B2B3A9A1-6ADF-42A9-94C6-891DDDF42271}" sibTransId="{7A8E4997-C7C4-4B45-8232-68D80BEAF63A}"/>
    <dgm:cxn modelId="{CD60BF54-9333-4E5F-8CA5-D85F6E9B2446}" type="presOf" srcId="{DCABE904-BE8D-4B7D-8B2B-331C8FC1170A}" destId="{9D800636-5A14-4F4A-A068-A77147994B5A}" srcOrd="0" destOrd="0" presId="urn:microsoft.com/office/officeart/2005/8/layout/vList4#2"/>
    <dgm:cxn modelId="{2A5E6300-8781-4F3D-9731-F6F82FEE7D88}" type="presParOf" srcId="{9D800636-5A14-4F4A-A068-A77147994B5A}" destId="{2176D356-884D-40D3-A2EF-FE533F49D31C}" srcOrd="0" destOrd="0" presId="urn:microsoft.com/office/officeart/2005/8/layout/vList4#2"/>
    <dgm:cxn modelId="{6021885A-67A0-4EA3-AF42-2CD96FDD9811}" type="presParOf" srcId="{2176D356-884D-40D3-A2EF-FE533F49D31C}" destId="{4017E53D-9A85-41E5-9D3B-12706914C8D8}" srcOrd="0" destOrd="0" presId="urn:microsoft.com/office/officeart/2005/8/layout/vList4#2"/>
    <dgm:cxn modelId="{70FF5DED-CC39-4270-B534-2B5E47640F08}" type="presParOf" srcId="{2176D356-884D-40D3-A2EF-FE533F49D31C}" destId="{920834D1-D00F-457E-94F0-F2A9D86E7100}" srcOrd="1" destOrd="0" presId="urn:microsoft.com/office/officeart/2005/8/layout/vList4#2"/>
    <dgm:cxn modelId="{0054BA7B-73F3-4232-83DB-CDD7EEC775E3}" type="presParOf" srcId="{2176D356-884D-40D3-A2EF-FE533F49D31C}" destId="{90DF0EFF-FD57-42A9-896F-9FD40BFB13AC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ABE904-BE8D-4B7D-8B2B-331C8FC1170A}" type="doc">
      <dgm:prSet loTypeId="urn:microsoft.com/office/officeart/2005/8/layout/vList4#3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DA14F71C-D6A8-45B3-AAE7-4072F32A80D5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GB" dirty="0">
              <a:latin typeface="Comic Sans MS" panose="030F0702030302020204" pitchFamily="66" charset="0"/>
            </a:rPr>
            <a:t>Do not use mobile phones or headphones</a:t>
          </a:r>
        </a:p>
      </dgm:t>
    </dgm:pt>
    <dgm:pt modelId="{69868FE5-D916-4BE5-956F-87A13C891EDB}" type="sibTrans" cxnId="{E5AD17CE-4C88-40D7-BA15-356A79ED96A8}">
      <dgm:prSet/>
      <dgm:spPr/>
      <dgm:t>
        <a:bodyPr/>
        <a:lstStyle/>
        <a:p>
          <a:endParaRPr lang="el-GR"/>
        </a:p>
      </dgm:t>
    </dgm:pt>
    <dgm:pt modelId="{4221D7F8-0A0B-4115-B77B-D330ABE51CAE}" type="parTrans" cxnId="{E5AD17CE-4C88-40D7-BA15-356A79ED96A8}">
      <dgm:prSet/>
      <dgm:spPr/>
      <dgm:t>
        <a:bodyPr/>
        <a:lstStyle/>
        <a:p>
          <a:endParaRPr lang="el-GR"/>
        </a:p>
      </dgm:t>
    </dgm:pt>
    <dgm:pt modelId="{9D800636-5A14-4F4A-A068-A77147994B5A}" type="pres">
      <dgm:prSet presAssocID="{DCABE904-BE8D-4B7D-8B2B-331C8FC1170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3C3D6F39-CD2E-4ADB-BAA3-7856305DF3FA}" type="pres">
      <dgm:prSet presAssocID="{DA14F71C-D6A8-45B3-AAE7-4072F32A80D5}" presName="comp" presStyleCnt="0"/>
      <dgm:spPr/>
    </dgm:pt>
    <dgm:pt modelId="{669A376D-50D6-4B47-A297-1AC3DC00A3ED}" type="pres">
      <dgm:prSet presAssocID="{DA14F71C-D6A8-45B3-AAE7-4072F32A80D5}" presName="box" presStyleLbl="node1" presStyleIdx="0" presStyleCnt="1" custLinFactNeighborY="-855"/>
      <dgm:spPr/>
      <dgm:t>
        <a:bodyPr/>
        <a:lstStyle/>
        <a:p>
          <a:endParaRPr lang="el-GR"/>
        </a:p>
      </dgm:t>
    </dgm:pt>
    <dgm:pt modelId="{A7020F1A-E9FF-4225-91CC-9C1007F810E7}" type="pres">
      <dgm:prSet presAssocID="{DA14F71C-D6A8-45B3-AAE7-4072F32A80D5}" presName="img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804" t="7643" r="5804" b="7643"/>
          </a:stretch>
        </a:blipFill>
      </dgm:spPr>
    </dgm:pt>
    <dgm:pt modelId="{789231F0-24B2-4777-AEC7-1F7EEACCA5DC}" type="pres">
      <dgm:prSet presAssocID="{DA14F71C-D6A8-45B3-AAE7-4072F32A80D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550F429B-92AE-4879-BDF7-CAC18D4CBAC4}" type="presOf" srcId="{DA14F71C-D6A8-45B3-AAE7-4072F32A80D5}" destId="{669A376D-50D6-4B47-A297-1AC3DC00A3ED}" srcOrd="0" destOrd="0" presId="urn:microsoft.com/office/officeart/2005/8/layout/vList4#3"/>
    <dgm:cxn modelId="{03B60BDE-3C41-4A1B-BAC9-5783E8144E23}" type="presOf" srcId="{DA14F71C-D6A8-45B3-AAE7-4072F32A80D5}" destId="{789231F0-24B2-4777-AEC7-1F7EEACCA5DC}" srcOrd="1" destOrd="0" presId="urn:microsoft.com/office/officeart/2005/8/layout/vList4#3"/>
    <dgm:cxn modelId="{E5AD17CE-4C88-40D7-BA15-356A79ED96A8}" srcId="{DCABE904-BE8D-4B7D-8B2B-331C8FC1170A}" destId="{DA14F71C-D6A8-45B3-AAE7-4072F32A80D5}" srcOrd="0" destOrd="0" parTransId="{4221D7F8-0A0B-4115-B77B-D330ABE51CAE}" sibTransId="{69868FE5-D916-4BE5-956F-87A13C891EDB}"/>
    <dgm:cxn modelId="{CD60BF54-9333-4E5F-8CA5-D85F6E9B2446}" type="presOf" srcId="{DCABE904-BE8D-4B7D-8B2B-331C8FC1170A}" destId="{9D800636-5A14-4F4A-A068-A77147994B5A}" srcOrd="0" destOrd="0" presId="urn:microsoft.com/office/officeart/2005/8/layout/vList4#3"/>
    <dgm:cxn modelId="{D6DAE3B8-168D-4B19-A37A-63C0705B0481}" type="presParOf" srcId="{9D800636-5A14-4F4A-A068-A77147994B5A}" destId="{3C3D6F39-CD2E-4ADB-BAA3-7856305DF3FA}" srcOrd="0" destOrd="0" presId="urn:microsoft.com/office/officeart/2005/8/layout/vList4#3"/>
    <dgm:cxn modelId="{BFEFA32C-97E6-43CC-B619-8932128929F0}" type="presParOf" srcId="{3C3D6F39-CD2E-4ADB-BAA3-7856305DF3FA}" destId="{669A376D-50D6-4B47-A297-1AC3DC00A3ED}" srcOrd="0" destOrd="0" presId="urn:microsoft.com/office/officeart/2005/8/layout/vList4#3"/>
    <dgm:cxn modelId="{AF62BCB8-41BE-4533-B5DA-EACD835DCD2E}" type="presParOf" srcId="{3C3D6F39-CD2E-4ADB-BAA3-7856305DF3FA}" destId="{A7020F1A-E9FF-4225-91CC-9C1007F810E7}" srcOrd="1" destOrd="0" presId="urn:microsoft.com/office/officeart/2005/8/layout/vList4#3"/>
    <dgm:cxn modelId="{021078C0-70A4-449A-9627-47936355C918}" type="presParOf" srcId="{3C3D6F39-CD2E-4ADB-BAA3-7856305DF3FA}" destId="{789231F0-24B2-4777-AEC7-1F7EEACCA5DC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0732C4-E1F2-4544-AB25-ABF9332634B4}" type="doc">
      <dgm:prSet loTypeId="urn:microsoft.com/office/officeart/2005/8/layout/arrow3" loCatId="relationship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el-GR"/>
        </a:p>
      </dgm:t>
    </dgm:pt>
    <dgm:pt modelId="{65BFFD33-187D-4929-9C94-CE4E1E0B1745}">
      <dgm:prSet phldrT="[Text]" custT="1"/>
      <dgm:spPr/>
      <dgm:t>
        <a:bodyPr/>
        <a:lstStyle/>
        <a:p>
          <a:r>
            <a:rPr lang="en-GB" sz="2000" b="1" dirty="0">
              <a:latin typeface="Comic Sans MS" panose="030F0702030302020204" pitchFamily="66" charset="0"/>
            </a:rPr>
            <a:t>25,000v</a:t>
          </a:r>
          <a:endParaRPr lang="en-GB" dirty="0">
            <a:latin typeface="Comic Sans MS" panose="030F0702030302020204" pitchFamily="66" charset="0"/>
          </a:endParaRPr>
        </a:p>
      </dgm:t>
    </dgm:pt>
    <dgm:pt modelId="{C0AEBA37-DAA5-40F6-AEF9-8BED908D3FE9}" type="sibTrans" cxnId="{02C78EAB-6F4E-4797-9243-8BBC02D40029}">
      <dgm:prSet/>
      <dgm:spPr/>
      <dgm:t>
        <a:bodyPr/>
        <a:lstStyle/>
        <a:p>
          <a:endParaRPr lang="el-GR"/>
        </a:p>
      </dgm:t>
    </dgm:pt>
    <dgm:pt modelId="{14C56EAB-C366-4AF8-89AD-406B4638D499}" type="parTrans" cxnId="{02C78EAB-6F4E-4797-9243-8BBC02D40029}">
      <dgm:prSet/>
      <dgm:spPr/>
      <dgm:t>
        <a:bodyPr/>
        <a:lstStyle/>
        <a:p>
          <a:endParaRPr lang="el-GR"/>
        </a:p>
      </dgm:t>
    </dgm:pt>
    <dgm:pt modelId="{01C5A965-DA78-42EF-A787-92D3DEDF9A3B}">
      <dgm:prSet phldrT="[Text]" custT="1"/>
      <dgm:spPr/>
      <dgm:t>
        <a:bodyPr/>
        <a:lstStyle/>
        <a:p>
          <a:pPr algn="ctr"/>
          <a:r>
            <a:rPr dirty="0"/>
            <a:t> </a:t>
          </a:r>
          <a:r>
            <a:rPr lang="en-GB" sz="2000" b="1" dirty="0">
              <a:latin typeface="Comic Sans MS" panose="030F0702030302020204" pitchFamily="66" charset="0"/>
            </a:rPr>
            <a:t>240v</a:t>
          </a:r>
        </a:p>
        <a:p>
          <a:pPr algn="ctr"/>
          <a:r>
            <a:rPr lang="en-GB" sz="1400" b="1" dirty="0">
              <a:latin typeface="Comic Sans MS" panose="030F0702030302020204" pitchFamily="66" charset="0"/>
            </a:rPr>
            <a:t>Mains electricity</a:t>
          </a:r>
        </a:p>
      </dgm:t>
    </dgm:pt>
    <dgm:pt modelId="{B616DBD2-1546-46D2-B399-911A635F845B}" type="parTrans" cxnId="{5BB15E37-324A-4A03-95EF-6D8078A39119}">
      <dgm:prSet/>
      <dgm:spPr/>
      <dgm:t>
        <a:bodyPr/>
        <a:lstStyle/>
        <a:p>
          <a:endParaRPr lang="el-GR"/>
        </a:p>
      </dgm:t>
    </dgm:pt>
    <dgm:pt modelId="{2E518F84-2BC4-4D91-BCE8-565CD0246283}" type="sibTrans" cxnId="{5BB15E37-324A-4A03-95EF-6D8078A39119}">
      <dgm:prSet/>
      <dgm:spPr/>
      <dgm:t>
        <a:bodyPr/>
        <a:lstStyle/>
        <a:p>
          <a:endParaRPr lang="el-GR"/>
        </a:p>
      </dgm:t>
    </dgm:pt>
    <dgm:pt modelId="{7DB59290-65FA-40D7-AD90-81A0DB1DD6DF}" type="pres">
      <dgm:prSet presAssocID="{830732C4-E1F2-4544-AB25-ABF9332634B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7CD8D31E-BC2D-453C-8600-8F8701F186CF}" type="pres">
      <dgm:prSet presAssocID="{830732C4-E1F2-4544-AB25-ABF9332634B4}" presName="divider" presStyleLbl="fgShp" presStyleIdx="0" presStyleCnt="1" custAng="20205422" custLinFactNeighborX="112" custLinFactNeighborY="11829"/>
      <dgm:spPr/>
    </dgm:pt>
    <dgm:pt modelId="{92FDA88B-7590-4FD4-BE61-7D8903C95250}" type="pres">
      <dgm:prSet presAssocID="{65BFFD33-187D-4929-9C94-CE4E1E0B1745}" presName="downArrow" presStyleLbl="node1" presStyleIdx="0" presStyleCnt="2" custLinFactNeighborY="6072"/>
      <dgm:spPr/>
    </dgm:pt>
    <dgm:pt modelId="{E0F2BEAC-CE8D-4374-A6D9-0232644BD7CF}" type="pres">
      <dgm:prSet presAssocID="{65BFFD33-187D-4929-9C94-CE4E1E0B1745}" presName="downArrowText" presStyleLbl="revTx" presStyleIdx="0" presStyleCnt="2" custScaleY="28547" custLinFactX="-31613" custLinFactNeighborX="-100000" custLinFactNeighborY="2590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8C437B9-8994-4B31-AB1D-A13D8655EE35}" type="pres">
      <dgm:prSet presAssocID="{01C5A965-DA78-42EF-A787-92D3DEDF9A3B}" presName="upArrow" presStyleLbl="node1" presStyleIdx="1" presStyleCnt="2" custLinFactNeighborY="-7590"/>
      <dgm:spPr/>
    </dgm:pt>
    <dgm:pt modelId="{EE79217E-524B-4A13-AF97-3CEF6A4A3BDD}" type="pres">
      <dgm:prSet presAssocID="{01C5A965-DA78-42EF-A787-92D3DEDF9A3B}" presName="upArrowText" presStyleLbl="revTx" presStyleIdx="1" presStyleCnt="2" custScaleY="26153" custLinFactX="29914" custLinFactNeighborX="100000" custLinFactNeighborY="-841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1EB22098-C244-44D7-9E92-AB0DB3B7213C}" type="presOf" srcId="{01C5A965-DA78-42EF-A787-92D3DEDF9A3B}" destId="{EE79217E-524B-4A13-AF97-3CEF6A4A3BDD}" srcOrd="0" destOrd="0" presId="urn:microsoft.com/office/officeart/2005/8/layout/arrow3"/>
    <dgm:cxn modelId="{5BB15E37-324A-4A03-95EF-6D8078A39119}" srcId="{830732C4-E1F2-4544-AB25-ABF9332634B4}" destId="{01C5A965-DA78-42EF-A787-92D3DEDF9A3B}" srcOrd="1" destOrd="0" parTransId="{B616DBD2-1546-46D2-B399-911A635F845B}" sibTransId="{2E518F84-2BC4-4D91-BCE8-565CD0246283}"/>
    <dgm:cxn modelId="{7C9DE204-35F6-48B6-A597-7E48810975B0}" type="presOf" srcId="{830732C4-E1F2-4544-AB25-ABF9332634B4}" destId="{7DB59290-65FA-40D7-AD90-81A0DB1DD6DF}" srcOrd="0" destOrd="0" presId="urn:microsoft.com/office/officeart/2005/8/layout/arrow3"/>
    <dgm:cxn modelId="{159E97CC-2FE5-45DF-8C5F-85DBD29D923D}" type="presOf" srcId="{65BFFD33-187D-4929-9C94-CE4E1E0B1745}" destId="{E0F2BEAC-CE8D-4374-A6D9-0232644BD7CF}" srcOrd="0" destOrd="0" presId="urn:microsoft.com/office/officeart/2005/8/layout/arrow3"/>
    <dgm:cxn modelId="{02C78EAB-6F4E-4797-9243-8BBC02D40029}" srcId="{830732C4-E1F2-4544-AB25-ABF9332634B4}" destId="{65BFFD33-187D-4929-9C94-CE4E1E0B1745}" srcOrd="0" destOrd="0" parTransId="{14C56EAB-C366-4AF8-89AD-406B4638D499}" sibTransId="{C0AEBA37-DAA5-40F6-AEF9-8BED908D3FE9}"/>
    <dgm:cxn modelId="{61BA21AD-AE36-453D-B099-33D186876842}" type="presParOf" srcId="{7DB59290-65FA-40D7-AD90-81A0DB1DD6DF}" destId="{7CD8D31E-BC2D-453C-8600-8F8701F186CF}" srcOrd="0" destOrd="0" presId="urn:microsoft.com/office/officeart/2005/8/layout/arrow3"/>
    <dgm:cxn modelId="{B61D7E77-CA52-492B-91C0-D70FD9861D42}" type="presParOf" srcId="{7DB59290-65FA-40D7-AD90-81A0DB1DD6DF}" destId="{92FDA88B-7590-4FD4-BE61-7D8903C95250}" srcOrd="1" destOrd="0" presId="urn:microsoft.com/office/officeart/2005/8/layout/arrow3"/>
    <dgm:cxn modelId="{3F44291B-39E9-415F-AF53-BB4F6506E83C}" type="presParOf" srcId="{7DB59290-65FA-40D7-AD90-81A0DB1DD6DF}" destId="{E0F2BEAC-CE8D-4374-A6D9-0232644BD7CF}" srcOrd="2" destOrd="0" presId="urn:microsoft.com/office/officeart/2005/8/layout/arrow3"/>
    <dgm:cxn modelId="{6A0A9612-4860-48C7-A347-E1A6E4911B6B}" type="presParOf" srcId="{7DB59290-65FA-40D7-AD90-81A0DB1DD6DF}" destId="{F8C437B9-8994-4B31-AB1D-A13D8655EE35}" srcOrd="3" destOrd="0" presId="urn:microsoft.com/office/officeart/2005/8/layout/arrow3"/>
    <dgm:cxn modelId="{0509EB34-A42A-40A0-A240-C1A059DFAFD6}" type="presParOf" srcId="{7DB59290-65FA-40D7-AD90-81A0DB1DD6DF}" destId="{EE79217E-524B-4A13-AF97-3CEF6A4A3BDD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E00402-8CF2-485D-8E49-AB7501988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EBD7B283-6630-4A53-AB4B-8EB6C71792BD}">
      <dgm:prSet phldrT="[Text]" custT="1"/>
      <dgm:spPr/>
      <dgm:t>
        <a:bodyPr/>
        <a:lstStyle/>
        <a:p>
          <a:r>
            <a:rPr lang="el-GR" sz="1800" dirty="0"/>
            <a:t>Contact line</a:t>
          </a:r>
        </a:p>
        <a:p>
          <a:r>
            <a:rPr lang="el-GR" sz="1800" dirty="0"/>
            <a:t>Railway line</a:t>
          </a:r>
        </a:p>
      </dgm:t>
    </dgm:pt>
    <dgm:pt modelId="{C18D0FA7-7149-4760-9B73-B50D85920427}" type="sibTrans" cxnId="{047A36AA-0416-415F-8C2B-44BC7DA9C025}">
      <dgm:prSet/>
      <dgm:spPr/>
      <dgm:t>
        <a:bodyPr/>
        <a:lstStyle/>
        <a:p>
          <a:endParaRPr lang="el-GR"/>
        </a:p>
      </dgm:t>
    </dgm:pt>
    <dgm:pt modelId="{10CA43A0-2BBD-46C7-A75A-F9654B6C3A34}" type="parTrans" cxnId="{047A36AA-0416-415F-8C2B-44BC7DA9C025}">
      <dgm:prSet/>
      <dgm:spPr/>
      <dgm:t>
        <a:bodyPr/>
        <a:lstStyle/>
        <a:p>
          <a:endParaRPr lang="el-GR"/>
        </a:p>
      </dgm:t>
    </dgm:pt>
    <dgm:pt modelId="{E71075BF-9A55-414F-B0DC-CC7E2D5CBEA9}" type="pres">
      <dgm:prSet presAssocID="{90E00402-8CF2-485D-8E49-AB75019883BC}" presName="diagram" presStyleCnt="0">
        <dgm:presLayoutVars>
          <dgm:dir/>
        </dgm:presLayoutVars>
      </dgm:prSet>
      <dgm:spPr/>
      <dgm:t>
        <a:bodyPr/>
        <a:lstStyle/>
        <a:p>
          <a:endParaRPr lang="el-GR"/>
        </a:p>
      </dgm:t>
    </dgm:pt>
    <dgm:pt modelId="{B1C6F99F-FEF4-47FD-AA74-0F0A2E5889B7}" type="pres">
      <dgm:prSet presAssocID="{EBD7B283-6630-4A53-AB4B-8EB6C71792BD}" presName="composite" presStyleCnt="0"/>
      <dgm:spPr/>
    </dgm:pt>
    <dgm:pt modelId="{5C291AC4-FC67-4E53-AC26-A5F5F90D79A3}" type="pres">
      <dgm:prSet presAssocID="{EBD7B283-6630-4A53-AB4B-8EB6C71792BD}" presName="Image" presStyleLbl="bgShp" presStyleIdx="0" presStyleCnt="1" custScaleX="105439" custScaleY="147498" custLinFactNeighborX="-400" custLinFactNeighborY="-2760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7C30CFCA-9D40-4172-9413-60F1C9B3A226}" type="pres">
      <dgm:prSet presAssocID="{EBD7B283-6630-4A53-AB4B-8EB6C71792BD}" presName="Parent" presStyleLbl="node0" presStyleIdx="0" presStyleCnt="1" custScaleX="116404" custScaleY="142601" custLinFactNeighborX="-19737" custLinFactNeighborY="8939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37A4081A-9493-47D0-9CCC-04835D244071}" type="presOf" srcId="{EBD7B283-6630-4A53-AB4B-8EB6C71792BD}" destId="{7C30CFCA-9D40-4172-9413-60F1C9B3A226}" srcOrd="0" destOrd="0" presId="urn:microsoft.com/office/officeart/2008/layout/BendingPictureCaption"/>
    <dgm:cxn modelId="{A4B5C0B2-9587-4051-8CA3-F7DDEB12C61E}" type="presOf" srcId="{90E00402-8CF2-485D-8E49-AB75019883BC}" destId="{E71075BF-9A55-414F-B0DC-CC7E2D5CBEA9}" srcOrd="0" destOrd="0" presId="urn:microsoft.com/office/officeart/2008/layout/BendingPictureCaption"/>
    <dgm:cxn modelId="{047A36AA-0416-415F-8C2B-44BC7DA9C025}" srcId="{90E00402-8CF2-485D-8E49-AB75019883BC}" destId="{EBD7B283-6630-4A53-AB4B-8EB6C71792BD}" srcOrd="0" destOrd="0" parTransId="{10CA43A0-2BBD-46C7-A75A-F9654B6C3A34}" sibTransId="{C18D0FA7-7149-4760-9B73-B50D85920427}"/>
    <dgm:cxn modelId="{24A5E96F-9107-44E4-8401-9347B76F1CF8}" type="presParOf" srcId="{E71075BF-9A55-414F-B0DC-CC7E2D5CBEA9}" destId="{B1C6F99F-FEF4-47FD-AA74-0F0A2E5889B7}" srcOrd="0" destOrd="0" presId="urn:microsoft.com/office/officeart/2008/layout/BendingPictureCaption"/>
    <dgm:cxn modelId="{2A6B09E6-A502-4FB6-B28C-46D8567D9450}" type="presParOf" srcId="{B1C6F99F-FEF4-47FD-AA74-0F0A2E5889B7}" destId="{5C291AC4-FC67-4E53-AC26-A5F5F90D79A3}" srcOrd="0" destOrd="0" presId="urn:microsoft.com/office/officeart/2008/layout/BendingPictureCaption"/>
    <dgm:cxn modelId="{D2D72434-2F8A-4CB0-B2D7-8213BAFD409F}" type="presParOf" srcId="{B1C6F99F-FEF4-47FD-AA74-0F0A2E5889B7}" destId="{7C30CFCA-9D40-4172-9413-60F1C9B3A22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F8E5A7-80A1-4E8D-BBCF-9C3170975976}" type="doc">
      <dgm:prSet loTypeId="urn:microsoft.com/office/officeart/2005/8/layout/vProcess5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804B12-C1E1-4D8F-A357-CC21EB17FD3F}" type="pres">
      <dgm:prSet presAssocID="{22F8E5A7-80A1-4E8D-BBCF-9C317097597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A11A7A7-39FA-401C-B9AF-A8E7878532FE}" type="pres">
      <dgm:prSet presAssocID="{22F8E5A7-80A1-4E8D-BBCF-9C3170975976}" presName="dummyMaxCanvas" presStyleCnt="0">
        <dgm:presLayoutVars/>
      </dgm:prSet>
      <dgm:spPr/>
    </dgm:pt>
  </dgm:ptLst>
  <dgm:cxnLst>
    <dgm:cxn modelId="{00121B46-BEBA-4101-8C3C-AC5ABE21A28A}" type="presOf" srcId="{22F8E5A7-80A1-4E8D-BBCF-9C3170975976}" destId="{81804B12-C1E1-4D8F-A357-CC21EB17FD3F}" srcOrd="0" destOrd="0" presId="urn:microsoft.com/office/officeart/2005/8/layout/vProcess5"/>
    <dgm:cxn modelId="{88121D44-6C8F-41D7-AB38-24E5590BA136}" type="presParOf" srcId="{81804B12-C1E1-4D8F-A357-CC21EB17FD3F}" destId="{CA11A7A7-39FA-401C-B9AF-A8E7878532FE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DC00B1-C651-452A-A956-BC8A0DD721F9}" type="doc">
      <dgm:prSet loTypeId="urn:microsoft.com/office/officeart/2005/8/layout/matrix1" loCatId="matrix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l-GR"/>
        </a:p>
      </dgm:t>
    </dgm:pt>
    <dgm:pt modelId="{C8D772E8-4F50-4657-9491-13750A268CDB}">
      <dgm:prSet phldrT="[Text]" custT="1"/>
      <dgm:spPr/>
      <dgm:t>
        <a:bodyPr/>
        <a:lstStyle/>
        <a:p>
          <a:pPr algn="l"/>
          <a:r>
            <a:rPr lang="el-GR" sz="2200" dirty="0"/>
            <a:t>Do not cross the track, or pass through wagons stopped on Railway Station platforms </a:t>
          </a:r>
        </a:p>
      </dgm:t>
    </dgm:pt>
    <dgm:pt modelId="{BDC4FB40-1645-4DBB-99AC-7C4C428BE5D7}" type="parTrans" cxnId="{56ED9B4A-7347-47B6-980C-C134FC96040D}">
      <dgm:prSet/>
      <dgm:spPr/>
      <dgm:t>
        <a:bodyPr/>
        <a:lstStyle/>
        <a:p>
          <a:endParaRPr lang="el-GR"/>
        </a:p>
      </dgm:t>
    </dgm:pt>
    <dgm:pt modelId="{B6EED8AB-C430-4274-8115-3F9D5BB7366A}" type="sibTrans" cxnId="{56ED9B4A-7347-47B6-980C-C134FC96040D}">
      <dgm:prSet/>
      <dgm:spPr/>
      <dgm:t>
        <a:bodyPr/>
        <a:lstStyle/>
        <a:p>
          <a:endParaRPr lang="el-GR"/>
        </a:p>
      </dgm:t>
    </dgm:pt>
    <dgm:pt modelId="{F33AFACD-09AE-4CDF-B8FB-20DE78CCB30C}">
      <dgm:prSet phldrT="[Text]" custT="1"/>
      <dgm:spPr/>
      <dgm:t>
        <a:bodyPr/>
        <a:lstStyle/>
        <a:p>
          <a:pPr algn="r"/>
          <a:r>
            <a:rPr lang="el-GR" sz="2400" dirty="0"/>
            <a:t>Use only the platforms, underpasses, overpasses or public lifts</a:t>
          </a:r>
        </a:p>
      </dgm:t>
    </dgm:pt>
    <dgm:pt modelId="{3EAC95C1-1B89-44BB-8CC2-BE646145AD74}" type="parTrans" cxnId="{C3245A3B-4C1C-48C1-8653-A75C1358C23D}">
      <dgm:prSet/>
      <dgm:spPr/>
      <dgm:t>
        <a:bodyPr/>
        <a:lstStyle/>
        <a:p>
          <a:endParaRPr lang="el-GR"/>
        </a:p>
      </dgm:t>
    </dgm:pt>
    <dgm:pt modelId="{6311D83C-DB41-47E4-A784-9F71084F65F2}" type="sibTrans" cxnId="{C3245A3B-4C1C-48C1-8653-A75C1358C23D}">
      <dgm:prSet/>
      <dgm:spPr/>
      <dgm:t>
        <a:bodyPr/>
        <a:lstStyle/>
        <a:p>
          <a:endParaRPr lang="el-GR"/>
        </a:p>
      </dgm:t>
    </dgm:pt>
    <dgm:pt modelId="{DED46744-DEF2-44D8-9797-92FFC9BDE2A6}">
      <dgm:prSet phldrT="[Text]" custT="1"/>
      <dgm:spPr/>
      <dgm:t>
        <a:bodyPr/>
        <a:lstStyle/>
        <a:p>
          <a:pPr algn="l"/>
          <a:r>
            <a:rPr lang="el-GR" sz="2400" dirty="0"/>
            <a:t>In railway facilities, use only the public corridors</a:t>
          </a:r>
        </a:p>
      </dgm:t>
    </dgm:pt>
    <dgm:pt modelId="{D7E6629D-EA92-4B3D-965A-2714F6ECB9C2}" type="parTrans" cxnId="{B603A27E-0C00-4681-9AAB-9E00B9FE091B}">
      <dgm:prSet/>
      <dgm:spPr/>
      <dgm:t>
        <a:bodyPr/>
        <a:lstStyle/>
        <a:p>
          <a:endParaRPr lang="el-GR"/>
        </a:p>
      </dgm:t>
    </dgm:pt>
    <dgm:pt modelId="{C517B1A8-3EF9-4522-B316-FFCC6E611A2C}" type="sibTrans" cxnId="{B603A27E-0C00-4681-9AAB-9E00B9FE091B}">
      <dgm:prSet/>
      <dgm:spPr/>
      <dgm:t>
        <a:bodyPr/>
        <a:lstStyle/>
        <a:p>
          <a:endParaRPr lang="el-GR"/>
        </a:p>
      </dgm:t>
    </dgm:pt>
    <dgm:pt modelId="{29CA89E1-8304-421A-AB46-74715E4B8A2D}">
      <dgm:prSet phldrT="[Text]" custT="1"/>
      <dgm:spPr/>
      <dgm:t>
        <a:bodyPr/>
        <a:lstStyle/>
        <a:p>
          <a:pPr algn="r"/>
          <a:r>
            <a:rPr lang="el-GR" sz="2400" dirty="0"/>
            <a:t>Do not approach areas with the warning signs “CAUTION - Risk of electric shock”</a:t>
          </a:r>
        </a:p>
      </dgm:t>
    </dgm:pt>
    <dgm:pt modelId="{A95CA388-0A04-47B1-A342-CCE03BC5348D}" type="parTrans" cxnId="{22CD633F-B306-4DB5-A9B7-85DAC3E4DFC9}">
      <dgm:prSet/>
      <dgm:spPr/>
      <dgm:t>
        <a:bodyPr/>
        <a:lstStyle/>
        <a:p>
          <a:endParaRPr lang="el-GR"/>
        </a:p>
      </dgm:t>
    </dgm:pt>
    <dgm:pt modelId="{640791EE-411F-4821-A0A6-53F45FEFFE63}" type="sibTrans" cxnId="{22CD633F-B306-4DB5-A9B7-85DAC3E4DFC9}">
      <dgm:prSet/>
      <dgm:spPr/>
      <dgm:t>
        <a:bodyPr/>
        <a:lstStyle/>
        <a:p>
          <a:endParaRPr lang="el-GR"/>
        </a:p>
      </dgm:t>
    </dgm:pt>
    <dgm:pt modelId="{8DE1EE04-46A8-48D6-B347-B15AF9F12BC0}">
      <dgm:prSet phldrT="[Text]"/>
      <dgm:spPr/>
      <dgm:t>
        <a:bodyPr/>
        <a:lstStyle/>
        <a:p>
          <a:r>
            <a:rPr lang="el-GR" b="1" dirty="0"/>
            <a:t>What to do</a:t>
          </a:r>
          <a:endParaRPr lang="en-GB" dirty="0"/>
        </a:p>
      </dgm:t>
    </dgm:pt>
    <dgm:pt modelId="{051C5885-55DD-4742-9330-CADCFFEEDD52}" type="sibTrans" cxnId="{CF8EAA46-EFDF-493C-AFB4-3331BF185CF6}">
      <dgm:prSet/>
      <dgm:spPr/>
      <dgm:t>
        <a:bodyPr/>
        <a:lstStyle/>
        <a:p>
          <a:endParaRPr lang="el-GR"/>
        </a:p>
      </dgm:t>
    </dgm:pt>
    <dgm:pt modelId="{93B8D8ED-F291-48C1-AD4F-1B3B8A0FE4D8}" type="parTrans" cxnId="{CF8EAA46-EFDF-493C-AFB4-3331BF185CF6}">
      <dgm:prSet/>
      <dgm:spPr/>
      <dgm:t>
        <a:bodyPr/>
        <a:lstStyle/>
        <a:p>
          <a:endParaRPr lang="el-GR"/>
        </a:p>
      </dgm:t>
    </dgm:pt>
    <dgm:pt modelId="{D27424D8-A66B-41CF-A006-843E38268F21}" type="pres">
      <dgm:prSet presAssocID="{4ADC00B1-C651-452A-A956-BC8A0DD721F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A81536F2-A1FF-420C-8400-BA23DA31BEB2}" type="pres">
      <dgm:prSet presAssocID="{4ADC00B1-C651-452A-A956-BC8A0DD721F9}" presName="matrix" presStyleCnt="0"/>
      <dgm:spPr/>
    </dgm:pt>
    <dgm:pt modelId="{C2EE34DF-C415-43E6-853F-1EEDD5647510}" type="pres">
      <dgm:prSet presAssocID="{4ADC00B1-C651-452A-A956-BC8A0DD721F9}" presName="tile1" presStyleLbl="node1" presStyleIdx="0" presStyleCnt="4" custLinFactNeighborY="-537"/>
      <dgm:spPr/>
      <dgm:t>
        <a:bodyPr/>
        <a:lstStyle/>
        <a:p>
          <a:endParaRPr lang="el-GR"/>
        </a:p>
      </dgm:t>
    </dgm:pt>
    <dgm:pt modelId="{7E28EA75-C144-4465-A5A6-53583424DE34}" type="pres">
      <dgm:prSet presAssocID="{4ADC00B1-C651-452A-A956-BC8A0DD721F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9F654BE-E057-4A02-8FF7-05964EF0730D}" type="pres">
      <dgm:prSet presAssocID="{4ADC00B1-C651-452A-A956-BC8A0DD721F9}" presName="tile2" presStyleLbl="node1" presStyleIdx="1" presStyleCnt="4"/>
      <dgm:spPr/>
      <dgm:t>
        <a:bodyPr/>
        <a:lstStyle/>
        <a:p>
          <a:endParaRPr lang="el-GR"/>
        </a:p>
      </dgm:t>
    </dgm:pt>
    <dgm:pt modelId="{6DB51F54-4AB6-46E5-B63D-8468FF9D15DF}" type="pres">
      <dgm:prSet presAssocID="{4ADC00B1-C651-452A-A956-BC8A0DD721F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CB0BE11-70D5-4BE7-A388-3AABD93723C1}" type="pres">
      <dgm:prSet presAssocID="{4ADC00B1-C651-452A-A956-BC8A0DD721F9}" presName="tile3" presStyleLbl="node1" presStyleIdx="2" presStyleCnt="4" custAng="0"/>
      <dgm:spPr/>
      <dgm:t>
        <a:bodyPr/>
        <a:lstStyle/>
        <a:p>
          <a:endParaRPr lang="el-GR"/>
        </a:p>
      </dgm:t>
    </dgm:pt>
    <dgm:pt modelId="{76C84771-9664-4747-ACA4-15525AA1DDA3}" type="pres">
      <dgm:prSet presAssocID="{4ADC00B1-C651-452A-A956-BC8A0DD721F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21187FD-50C7-4808-AC88-5DDDCF97300E}" type="pres">
      <dgm:prSet presAssocID="{4ADC00B1-C651-452A-A956-BC8A0DD721F9}" presName="tile4" presStyleLbl="node1" presStyleIdx="3" presStyleCnt="4" custLinFactNeighborX="14989" custLinFactNeighborY="18208"/>
      <dgm:spPr/>
      <dgm:t>
        <a:bodyPr/>
        <a:lstStyle/>
        <a:p>
          <a:endParaRPr lang="el-GR"/>
        </a:p>
      </dgm:t>
    </dgm:pt>
    <dgm:pt modelId="{86D661A3-78B7-4DD3-B9DA-4A01AA1ADB73}" type="pres">
      <dgm:prSet presAssocID="{4ADC00B1-C651-452A-A956-BC8A0DD721F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8A96BCC-1DBE-4AC0-BC9E-CDA517198F82}" type="pres">
      <dgm:prSet presAssocID="{4ADC00B1-C651-452A-A956-BC8A0DD721F9}" presName="centerTile" presStyleLbl="fgShp" presStyleIdx="0" presStyleCnt="1" custLinFactNeighborY="1648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</dgm:ptLst>
  <dgm:cxnLst>
    <dgm:cxn modelId="{22CD633F-B306-4DB5-A9B7-85DAC3E4DFC9}" srcId="{8DE1EE04-46A8-48D6-B347-B15AF9F12BC0}" destId="{29CA89E1-8304-421A-AB46-74715E4B8A2D}" srcOrd="3" destOrd="0" parTransId="{A95CA388-0A04-47B1-A342-CCE03BC5348D}" sibTransId="{640791EE-411F-4821-A0A6-53F45FEFFE63}"/>
    <dgm:cxn modelId="{B603A27E-0C00-4681-9AAB-9E00B9FE091B}" srcId="{8DE1EE04-46A8-48D6-B347-B15AF9F12BC0}" destId="{DED46744-DEF2-44D8-9797-92FFC9BDE2A6}" srcOrd="2" destOrd="0" parTransId="{D7E6629D-EA92-4B3D-965A-2714F6ECB9C2}" sibTransId="{C517B1A8-3EF9-4522-B316-FFCC6E611A2C}"/>
    <dgm:cxn modelId="{9BE15FB2-931B-4D13-9F22-CD63A4C7A5E8}" type="presOf" srcId="{29CA89E1-8304-421A-AB46-74715E4B8A2D}" destId="{521187FD-50C7-4808-AC88-5DDDCF97300E}" srcOrd="0" destOrd="0" presId="urn:microsoft.com/office/officeart/2005/8/layout/matrix1"/>
    <dgm:cxn modelId="{9E0CA00B-582F-4761-8C9C-043AD9C8CA69}" type="presOf" srcId="{DED46744-DEF2-44D8-9797-92FFC9BDE2A6}" destId="{76C84771-9664-4747-ACA4-15525AA1DDA3}" srcOrd="1" destOrd="0" presId="urn:microsoft.com/office/officeart/2005/8/layout/matrix1"/>
    <dgm:cxn modelId="{CF8EAA46-EFDF-493C-AFB4-3331BF185CF6}" srcId="{4ADC00B1-C651-452A-A956-BC8A0DD721F9}" destId="{8DE1EE04-46A8-48D6-B347-B15AF9F12BC0}" srcOrd="0" destOrd="0" parTransId="{93B8D8ED-F291-48C1-AD4F-1B3B8A0FE4D8}" sibTransId="{051C5885-55DD-4742-9330-CADCFFEEDD52}"/>
    <dgm:cxn modelId="{7BDB6B88-7534-4A0B-8E54-1DF4D09E64C4}" type="presOf" srcId="{4ADC00B1-C651-452A-A956-BC8A0DD721F9}" destId="{D27424D8-A66B-41CF-A006-843E38268F21}" srcOrd="0" destOrd="0" presId="urn:microsoft.com/office/officeart/2005/8/layout/matrix1"/>
    <dgm:cxn modelId="{7F8EDEFF-C656-44D8-90CF-8B15F5BF56D6}" type="presOf" srcId="{DED46744-DEF2-44D8-9797-92FFC9BDE2A6}" destId="{5CB0BE11-70D5-4BE7-A388-3AABD93723C1}" srcOrd="0" destOrd="0" presId="urn:microsoft.com/office/officeart/2005/8/layout/matrix1"/>
    <dgm:cxn modelId="{9F16DF51-7CFD-4190-8193-E90540044E06}" type="presOf" srcId="{C8D772E8-4F50-4657-9491-13750A268CDB}" destId="{7E28EA75-C144-4465-A5A6-53583424DE34}" srcOrd="1" destOrd="0" presId="urn:microsoft.com/office/officeart/2005/8/layout/matrix1"/>
    <dgm:cxn modelId="{26EEF604-B4A4-4DE6-87AE-4515D3E68245}" type="presOf" srcId="{8DE1EE04-46A8-48D6-B347-B15AF9F12BC0}" destId="{08A96BCC-1DBE-4AC0-BC9E-CDA517198F82}" srcOrd="0" destOrd="0" presId="urn:microsoft.com/office/officeart/2005/8/layout/matrix1"/>
    <dgm:cxn modelId="{718C959F-AF06-45D5-9366-9B57E5FEB02F}" type="presOf" srcId="{29CA89E1-8304-421A-AB46-74715E4B8A2D}" destId="{86D661A3-78B7-4DD3-B9DA-4A01AA1ADB73}" srcOrd="1" destOrd="0" presId="urn:microsoft.com/office/officeart/2005/8/layout/matrix1"/>
    <dgm:cxn modelId="{56ED9B4A-7347-47B6-980C-C134FC96040D}" srcId="{8DE1EE04-46A8-48D6-B347-B15AF9F12BC0}" destId="{C8D772E8-4F50-4657-9491-13750A268CDB}" srcOrd="0" destOrd="0" parTransId="{BDC4FB40-1645-4DBB-99AC-7C4C428BE5D7}" sibTransId="{B6EED8AB-C430-4274-8115-3F9D5BB7366A}"/>
    <dgm:cxn modelId="{02030AA4-E04C-44F5-8225-F21111F6D864}" type="presOf" srcId="{C8D772E8-4F50-4657-9491-13750A268CDB}" destId="{C2EE34DF-C415-43E6-853F-1EEDD5647510}" srcOrd="0" destOrd="0" presId="urn:microsoft.com/office/officeart/2005/8/layout/matrix1"/>
    <dgm:cxn modelId="{C3245A3B-4C1C-48C1-8653-A75C1358C23D}" srcId="{8DE1EE04-46A8-48D6-B347-B15AF9F12BC0}" destId="{F33AFACD-09AE-4CDF-B8FB-20DE78CCB30C}" srcOrd="1" destOrd="0" parTransId="{3EAC95C1-1B89-44BB-8CC2-BE646145AD74}" sibTransId="{6311D83C-DB41-47E4-A784-9F71084F65F2}"/>
    <dgm:cxn modelId="{EF55777D-B275-45B8-BF8C-C6D38C6743DD}" type="presOf" srcId="{F33AFACD-09AE-4CDF-B8FB-20DE78CCB30C}" destId="{A9F654BE-E057-4A02-8FF7-05964EF0730D}" srcOrd="0" destOrd="0" presId="urn:microsoft.com/office/officeart/2005/8/layout/matrix1"/>
    <dgm:cxn modelId="{BB0612CB-B631-4EBB-9B65-27FD7E916693}" type="presOf" srcId="{F33AFACD-09AE-4CDF-B8FB-20DE78CCB30C}" destId="{6DB51F54-4AB6-46E5-B63D-8468FF9D15DF}" srcOrd="1" destOrd="0" presId="urn:microsoft.com/office/officeart/2005/8/layout/matrix1"/>
    <dgm:cxn modelId="{EF8141BB-6E19-4393-AABD-C0647AE6FFCD}" type="presParOf" srcId="{D27424D8-A66B-41CF-A006-843E38268F21}" destId="{A81536F2-A1FF-420C-8400-BA23DA31BEB2}" srcOrd="0" destOrd="0" presId="urn:microsoft.com/office/officeart/2005/8/layout/matrix1"/>
    <dgm:cxn modelId="{15D55725-5D74-449E-9677-7F2DEAED760E}" type="presParOf" srcId="{A81536F2-A1FF-420C-8400-BA23DA31BEB2}" destId="{C2EE34DF-C415-43E6-853F-1EEDD5647510}" srcOrd="0" destOrd="0" presId="urn:microsoft.com/office/officeart/2005/8/layout/matrix1"/>
    <dgm:cxn modelId="{D11C2667-7848-436D-8A14-E30CA442B261}" type="presParOf" srcId="{A81536F2-A1FF-420C-8400-BA23DA31BEB2}" destId="{7E28EA75-C144-4465-A5A6-53583424DE34}" srcOrd="1" destOrd="0" presId="urn:microsoft.com/office/officeart/2005/8/layout/matrix1"/>
    <dgm:cxn modelId="{406A3BDC-0F38-499D-8D93-B3EF9F40B040}" type="presParOf" srcId="{A81536F2-A1FF-420C-8400-BA23DA31BEB2}" destId="{A9F654BE-E057-4A02-8FF7-05964EF0730D}" srcOrd="2" destOrd="0" presId="urn:microsoft.com/office/officeart/2005/8/layout/matrix1"/>
    <dgm:cxn modelId="{F0CB877B-9BDA-4F81-A1D0-B924BB173ABB}" type="presParOf" srcId="{A81536F2-A1FF-420C-8400-BA23DA31BEB2}" destId="{6DB51F54-4AB6-46E5-B63D-8468FF9D15DF}" srcOrd="3" destOrd="0" presId="urn:microsoft.com/office/officeart/2005/8/layout/matrix1"/>
    <dgm:cxn modelId="{1E3B7899-9C45-4683-BD24-9A847A8C414A}" type="presParOf" srcId="{A81536F2-A1FF-420C-8400-BA23DA31BEB2}" destId="{5CB0BE11-70D5-4BE7-A388-3AABD93723C1}" srcOrd="4" destOrd="0" presId="urn:microsoft.com/office/officeart/2005/8/layout/matrix1"/>
    <dgm:cxn modelId="{A171882D-3247-4753-A7E7-7C2C71D02A04}" type="presParOf" srcId="{A81536F2-A1FF-420C-8400-BA23DA31BEB2}" destId="{76C84771-9664-4747-ACA4-15525AA1DDA3}" srcOrd="5" destOrd="0" presId="urn:microsoft.com/office/officeart/2005/8/layout/matrix1"/>
    <dgm:cxn modelId="{5FC37BC2-0BDE-4ACB-8991-B0D0E3F5678F}" type="presParOf" srcId="{A81536F2-A1FF-420C-8400-BA23DA31BEB2}" destId="{521187FD-50C7-4808-AC88-5DDDCF97300E}" srcOrd="6" destOrd="0" presId="urn:microsoft.com/office/officeart/2005/8/layout/matrix1"/>
    <dgm:cxn modelId="{7A9F77DC-A321-4AC9-8D5A-A7B31E6E02D2}" type="presParOf" srcId="{A81536F2-A1FF-420C-8400-BA23DA31BEB2}" destId="{86D661A3-78B7-4DD3-B9DA-4A01AA1ADB73}" srcOrd="7" destOrd="0" presId="urn:microsoft.com/office/officeart/2005/8/layout/matrix1"/>
    <dgm:cxn modelId="{28F430C8-C0F3-4459-99E2-9852032B10CA}" type="presParOf" srcId="{D27424D8-A66B-41CF-A006-843E38268F21}" destId="{08A96BCC-1DBE-4AC0-BC9E-CDA517198F8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7B9948-A89C-4966-A22D-7AD2748F7D7F}" type="doc">
      <dgm:prSet loTypeId="urn:microsoft.com/office/officeart/2005/8/layout/vList4#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l-GR"/>
        </a:p>
      </dgm:t>
    </dgm:pt>
    <dgm:pt modelId="{5CA70450-9FCC-4DB3-9845-2AD6F56D3DDA}">
      <dgm:prSet phldrT="[Text]" custT="1"/>
      <dgm:spPr>
        <a:solidFill>
          <a:srgbClr val="DDB627"/>
        </a:solidFill>
      </dgm:spPr>
      <dgm:t>
        <a:bodyPr/>
        <a:lstStyle/>
        <a:p>
          <a:pPr marL="174625" indent="0"/>
          <a:r>
            <a:rPr lang="en-GB" sz="2400" dirty="0">
              <a:latin typeface="Comic Sans MS" panose="030F0702030302020204" pitchFamily="66" charset="0"/>
            </a:rPr>
            <a:t>People walking or standing next to the track in a non-fenced network</a:t>
          </a:r>
        </a:p>
      </dgm:t>
    </dgm:pt>
    <dgm:pt modelId="{7437E546-AAE7-4995-8C59-C6689C5BFE44}" type="parTrans" cxnId="{958D4AC1-8703-45BF-BBB0-E9E79B6F9067}">
      <dgm:prSet/>
      <dgm:spPr/>
      <dgm:t>
        <a:bodyPr/>
        <a:lstStyle/>
        <a:p>
          <a:endParaRPr lang="el-GR"/>
        </a:p>
      </dgm:t>
    </dgm:pt>
    <dgm:pt modelId="{F58F898A-BC04-40F3-A06B-5F5435D992E4}" type="sibTrans" cxnId="{958D4AC1-8703-45BF-BBB0-E9E79B6F9067}">
      <dgm:prSet/>
      <dgm:spPr/>
      <dgm:t>
        <a:bodyPr/>
        <a:lstStyle/>
        <a:p>
          <a:endParaRPr lang="el-GR"/>
        </a:p>
      </dgm:t>
    </dgm:pt>
    <dgm:pt modelId="{04D2CE71-1ECC-45E2-A76C-EBC469687AAE}" type="pres">
      <dgm:prSet presAssocID="{AD7B9948-A89C-4966-A22D-7AD2748F7D7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A638F6D-0C7E-437B-8251-125FCC967D85}" type="pres">
      <dgm:prSet presAssocID="{5CA70450-9FCC-4DB3-9845-2AD6F56D3DDA}" presName="comp" presStyleCnt="0"/>
      <dgm:spPr/>
    </dgm:pt>
    <dgm:pt modelId="{F70ADDB7-9717-45F6-81E6-02959803A192}" type="pres">
      <dgm:prSet presAssocID="{5CA70450-9FCC-4DB3-9845-2AD6F56D3DDA}" presName="box" presStyleLbl="node1" presStyleIdx="0" presStyleCnt="1" custScaleX="100000" custScaleY="167245" custLinFactNeighborX="-1433" custLinFactNeighborY="1142" custRadScaleRad="180422" custRadScaleInc="24034"/>
      <dgm:spPr/>
      <dgm:t>
        <a:bodyPr/>
        <a:lstStyle/>
        <a:p>
          <a:endParaRPr lang="el-GR"/>
        </a:p>
      </dgm:t>
    </dgm:pt>
    <dgm:pt modelId="{96C93065-59F3-4863-A666-AE69B19E1798}" type="pres">
      <dgm:prSet presAssocID="{5CA70450-9FCC-4DB3-9845-2AD6F56D3DDA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56EA421-5EAA-49BC-A04D-DF84781D8603}" type="pres">
      <dgm:prSet presAssocID="{5CA70450-9FCC-4DB3-9845-2AD6F56D3DD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58D4AC1-8703-45BF-BBB0-E9E79B6F9067}" srcId="{AD7B9948-A89C-4966-A22D-7AD2748F7D7F}" destId="{5CA70450-9FCC-4DB3-9845-2AD6F56D3DDA}" srcOrd="0" destOrd="0" parTransId="{7437E546-AAE7-4995-8C59-C6689C5BFE44}" sibTransId="{F58F898A-BC04-40F3-A06B-5F5435D992E4}"/>
    <dgm:cxn modelId="{55D16881-76D4-45AA-B576-E428F2A90246}" type="presOf" srcId="{5CA70450-9FCC-4DB3-9845-2AD6F56D3DDA}" destId="{F70ADDB7-9717-45F6-81E6-02959803A192}" srcOrd="0" destOrd="0" presId="urn:microsoft.com/office/officeart/2005/8/layout/vList4#4"/>
    <dgm:cxn modelId="{0D7FA7E2-A0AA-4328-B836-698408A630A6}" type="presOf" srcId="{AD7B9948-A89C-4966-A22D-7AD2748F7D7F}" destId="{04D2CE71-1ECC-45E2-A76C-EBC469687AAE}" srcOrd="0" destOrd="0" presId="urn:microsoft.com/office/officeart/2005/8/layout/vList4#4"/>
    <dgm:cxn modelId="{AB3DE8CE-9225-4EB5-AB7E-FDC126CF8A43}" type="presOf" srcId="{5CA70450-9FCC-4DB3-9845-2AD6F56D3DDA}" destId="{156EA421-5EAA-49BC-A04D-DF84781D8603}" srcOrd="1" destOrd="0" presId="urn:microsoft.com/office/officeart/2005/8/layout/vList4#4"/>
    <dgm:cxn modelId="{24DF21DB-EDD6-47A6-A039-FD498A720B73}" type="presParOf" srcId="{04D2CE71-1ECC-45E2-A76C-EBC469687AAE}" destId="{EA638F6D-0C7E-437B-8251-125FCC967D85}" srcOrd="0" destOrd="0" presId="urn:microsoft.com/office/officeart/2005/8/layout/vList4#4"/>
    <dgm:cxn modelId="{1E8B1505-E0E6-4206-9C6E-5D24AEBD448A}" type="presParOf" srcId="{EA638F6D-0C7E-437B-8251-125FCC967D85}" destId="{F70ADDB7-9717-45F6-81E6-02959803A192}" srcOrd="0" destOrd="0" presId="urn:microsoft.com/office/officeart/2005/8/layout/vList4#4"/>
    <dgm:cxn modelId="{D3BF50AF-B7B2-4B6E-B192-B1091399D1C3}" type="presParOf" srcId="{EA638F6D-0C7E-437B-8251-125FCC967D85}" destId="{96C93065-59F3-4863-A666-AE69B19E1798}" srcOrd="1" destOrd="0" presId="urn:microsoft.com/office/officeart/2005/8/layout/vList4#4"/>
    <dgm:cxn modelId="{6762FDB8-0F9F-4067-9FB9-F247FBE6FDAD}" type="presParOf" srcId="{EA638F6D-0C7E-437B-8251-125FCC967D85}" destId="{156EA421-5EAA-49BC-A04D-DF84781D8603}" srcOrd="2" destOrd="0" presId="urn:microsoft.com/office/officeart/2005/8/layout/vList4#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7B9948-A89C-4966-A22D-7AD2748F7D7F}" type="doc">
      <dgm:prSet loTypeId="urn:microsoft.com/office/officeart/2005/8/layout/vList4#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l-GR"/>
        </a:p>
      </dgm:t>
    </dgm:pt>
    <dgm:pt modelId="{5CA70450-9FCC-4DB3-9845-2AD6F56D3DD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174625" indent="0">
            <a:tabLst/>
          </a:pPr>
          <a:r>
            <a:rPr lang="en-GB" sz="2400" dirty="0">
              <a:latin typeface="Comic Sans MS" panose="030F0702030302020204" pitchFamily="66" charset="0"/>
            </a:rPr>
            <a:t>Trespassing into the fenced network through gaps or by jumping over the fence</a:t>
          </a:r>
        </a:p>
      </dgm:t>
    </dgm:pt>
    <dgm:pt modelId="{7437E546-AAE7-4995-8C59-C6689C5BFE44}" type="parTrans" cxnId="{958D4AC1-8703-45BF-BBB0-E9E79B6F9067}">
      <dgm:prSet/>
      <dgm:spPr/>
      <dgm:t>
        <a:bodyPr/>
        <a:lstStyle/>
        <a:p>
          <a:endParaRPr lang="el-GR"/>
        </a:p>
      </dgm:t>
    </dgm:pt>
    <dgm:pt modelId="{F58F898A-BC04-40F3-A06B-5F5435D992E4}" type="sibTrans" cxnId="{958D4AC1-8703-45BF-BBB0-E9E79B6F9067}">
      <dgm:prSet/>
      <dgm:spPr/>
      <dgm:t>
        <a:bodyPr/>
        <a:lstStyle/>
        <a:p>
          <a:endParaRPr lang="el-GR"/>
        </a:p>
      </dgm:t>
    </dgm:pt>
    <dgm:pt modelId="{04D2CE71-1ECC-45E2-A76C-EBC469687AAE}" type="pres">
      <dgm:prSet presAssocID="{AD7B9948-A89C-4966-A22D-7AD2748F7D7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A638F6D-0C7E-437B-8251-125FCC967D85}" type="pres">
      <dgm:prSet presAssocID="{5CA70450-9FCC-4DB3-9845-2AD6F56D3DDA}" presName="comp" presStyleCnt="0"/>
      <dgm:spPr/>
    </dgm:pt>
    <dgm:pt modelId="{F70ADDB7-9717-45F6-81E6-02959803A192}" type="pres">
      <dgm:prSet presAssocID="{5CA70450-9FCC-4DB3-9845-2AD6F56D3DDA}" presName="box" presStyleLbl="node1" presStyleIdx="0" presStyleCnt="1" custScaleX="100000" custScaleY="167245" custLinFactNeighborX="-1433" custLinFactNeighborY="1142" custRadScaleRad="180422" custRadScaleInc="24034"/>
      <dgm:spPr/>
      <dgm:t>
        <a:bodyPr/>
        <a:lstStyle/>
        <a:p>
          <a:endParaRPr lang="el-GR"/>
        </a:p>
      </dgm:t>
    </dgm:pt>
    <dgm:pt modelId="{96C93065-59F3-4863-A666-AE69B19E1798}" type="pres">
      <dgm:prSet presAssocID="{5CA70450-9FCC-4DB3-9845-2AD6F56D3DDA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</dgm:spPr>
    </dgm:pt>
    <dgm:pt modelId="{156EA421-5EAA-49BC-A04D-DF84781D8603}" type="pres">
      <dgm:prSet presAssocID="{5CA70450-9FCC-4DB3-9845-2AD6F56D3DD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58D4AC1-8703-45BF-BBB0-E9E79B6F9067}" srcId="{AD7B9948-A89C-4966-A22D-7AD2748F7D7F}" destId="{5CA70450-9FCC-4DB3-9845-2AD6F56D3DDA}" srcOrd="0" destOrd="0" parTransId="{7437E546-AAE7-4995-8C59-C6689C5BFE44}" sibTransId="{F58F898A-BC04-40F3-A06B-5F5435D992E4}"/>
    <dgm:cxn modelId="{55D16881-76D4-45AA-B576-E428F2A90246}" type="presOf" srcId="{5CA70450-9FCC-4DB3-9845-2AD6F56D3DDA}" destId="{F70ADDB7-9717-45F6-81E6-02959803A192}" srcOrd="0" destOrd="0" presId="urn:microsoft.com/office/officeart/2005/8/layout/vList4#5"/>
    <dgm:cxn modelId="{0D7FA7E2-A0AA-4328-B836-698408A630A6}" type="presOf" srcId="{AD7B9948-A89C-4966-A22D-7AD2748F7D7F}" destId="{04D2CE71-1ECC-45E2-A76C-EBC469687AAE}" srcOrd="0" destOrd="0" presId="urn:microsoft.com/office/officeart/2005/8/layout/vList4#5"/>
    <dgm:cxn modelId="{AB3DE8CE-9225-4EB5-AB7E-FDC126CF8A43}" type="presOf" srcId="{5CA70450-9FCC-4DB3-9845-2AD6F56D3DDA}" destId="{156EA421-5EAA-49BC-A04D-DF84781D8603}" srcOrd="1" destOrd="0" presId="urn:microsoft.com/office/officeart/2005/8/layout/vList4#5"/>
    <dgm:cxn modelId="{24DF21DB-EDD6-47A6-A039-FD498A720B73}" type="presParOf" srcId="{04D2CE71-1ECC-45E2-A76C-EBC469687AAE}" destId="{EA638F6D-0C7E-437B-8251-125FCC967D85}" srcOrd="0" destOrd="0" presId="urn:microsoft.com/office/officeart/2005/8/layout/vList4#5"/>
    <dgm:cxn modelId="{1E8B1505-E0E6-4206-9C6E-5D24AEBD448A}" type="presParOf" srcId="{EA638F6D-0C7E-437B-8251-125FCC967D85}" destId="{F70ADDB7-9717-45F6-81E6-02959803A192}" srcOrd="0" destOrd="0" presId="urn:microsoft.com/office/officeart/2005/8/layout/vList4#5"/>
    <dgm:cxn modelId="{D3BF50AF-B7B2-4B6E-B192-B1091399D1C3}" type="presParOf" srcId="{EA638F6D-0C7E-437B-8251-125FCC967D85}" destId="{96C93065-59F3-4863-A666-AE69B19E1798}" srcOrd="1" destOrd="0" presId="urn:microsoft.com/office/officeart/2005/8/layout/vList4#5"/>
    <dgm:cxn modelId="{6762FDB8-0F9F-4067-9FB9-F247FBE6FDAD}" type="presParOf" srcId="{EA638F6D-0C7E-437B-8251-125FCC967D85}" destId="{156EA421-5EAA-49BC-A04D-DF84781D8603}" srcOrd="2" destOrd="0" presId="urn:microsoft.com/office/officeart/2005/8/layout/vList4#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2F8E5A7-80A1-4E8D-BBCF-9C3170975976}" type="doc">
      <dgm:prSet loTypeId="urn:microsoft.com/office/officeart/2005/8/layout/vProcess5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804B12-C1E1-4D8F-A357-CC21EB17FD3F}" type="pres">
      <dgm:prSet presAssocID="{22F8E5A7-80A1-4E8D-BBCF-9C317097597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A11A7A7-39FA-401C-B9AF-A8E7878532FE}" type="pres">
      <dgm:prSet presAssocID="{22F8E5A7-80A1-4E8D-BBCF-9C3170975976}" presName="dummyMaxCanvas" presStyleCnt="0">
        <dgm:presLayoutVars/>
      </dgm:prSet>
      <dgm:spPr/>
    </dgm:pt>
  </dgm:ptLst>
  <dgm:cxnLst>
    <dgm:cxn modelId="{00121B46-BEBA-4101-8C3C-AC5ABE21A28A}" type="presOf" srcId="{22F8E5A7-80A1-4E8D-BBCF-9C3170975976}" destId="{81804B12-C1E1-4D8F-A357-CC21EB17FD3F}" srcOrd="0" destOrd="0" presId="urn:microsoft.com/office/officeart/2005/8/layout/vProcess5"/>
    <dgm:cxn modelId="{88121D44-6C8F-41D7-AB38-24E5590BA136}" type="presParOf" srcId="{81804B12-C1E1-4D8F-A357-CC21EB17FD3F}" destId="{CA11A7A7-39FA-401C-B9AF-A8E7878532FE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37E28-C35D-4C48-B849-8C8BDF96B646}">
      <dsp:nvSpPr>
        <dsp:cNvPr id="0" name=""/>
        <dsp:cNvSpPr/>
      </dsp:nvSpPr>
      <dsp:spPr>
        <a:xfrm>
          <a:off x="0" y="0"/>
          <a:ext cx="11492224" cy="848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Comic Sans MS" panose="030F0702030302020204" pitchFamily="66" charset="0"/>
            </a:rPr>
            <a:t>the train cannot stop in time</a:t>
          </a:r>
        </a:p>
      </dsp:txBody>
      <dsp:txXfrm>
        <a:off x="24839" y="24839"/>
        <a:ext cx="11442546" cy="7983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EFE18-E642-40AC-B995-AFCBD100BF21}">
      <dsp:nvSpPr>
        <dsp:cNvPr id="0" name=""/>
        <dsp:cNvSpPr/>
      </dsp:nvSpPr>
      <dsp:spPr>
        <a:xfrm>
          <a:off x="0" y="0"/>
          <a:ext cx="5978669" cy="11694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>
              <a:latin typeface="Comic Sans MS" panose="030F0702030302020204" pitchFamily="66" charset="0"/>
            </a:rPr>
            <a:t> Stop - Look - Listen</a:t>
          </a:r>
        </a:p>
      </dsp:txBody>
      <dsp:txXfrm>
        <a:off x="1312682" y="0"/>
        <a:ext cx="4665987" cy="1169486"/>
      </dsp:txXfrm>
    </dsp:sp>
    <dsp:sp modelId="{5EDE0A20-A148-490F-825C-3D1D66F1E608}">
      <dsp:nvSpPr>
        <dsp:cNvPr id="0" name=""/>
        <dsp:cNvSpPr/>
      </dsp:nvSpPr>
      <dsp:spPr>
        <a:xfrm>
          <a:off x="419678" y="383095"/>
          <a:ext cx="590274" cy="403294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7E53D-9A85-41E5-9D3B-12706914C8D8}">
      <dsp:nvSpPr>
        <dsp:cNvPr id="0" name=""/>
        <dsp:cNvSpPr/>
      </dsp:nvSpPr>
      <dsp:spPr>
        <a:xfrm>
          <a:off x="0" y="0"/>
          <a:ext cx="5978669" cy="116948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>
              <a:latin typeface="Comic Sans MS" panose="030F0702030302020204" pitchFamily="66" charset="0"/>
            </a:rPr>
            <a:t>Look in both directions</a:t>
          </a:r>
        </a:p>
      </dsp:txBody>
      <dsp:txXfrm>
        <a:off x="1312682" y="0"/>
        <a:ext cx="4665987" cy="1169486"/>
      </dsp:txXfrm>
    </dsp:sp>
    <dsp:sp modelId="{920834D1-D00F-457E-94F0-F2A9D86E7100}">
      <dsp:nvSpPr>
        <dsp:cNvPr id="0" name=""/>
        <dsp:cNvSpPr/>
      </dsp:nvSpPr>
      <dsp:spPr>
        <a:xfrm>
          <a:off x="116948" y="116948"/>
          <a:ext cx="1195734" cy="9355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A376D-50D6-4B47-A297-1AC3DC00A3ED}">
      <dsp:nvSpPr>
        <dsp:cNvPr id="0" name=""/>
        <dsp:cNvSpPr/>
      </dsp:nvSpPr>
      <dsp:spPr>
        <a:xfrm>
          <a:off x="0" y="0"/>
          <a:ext cx="5978669" cy="11694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>
              <a:latin typeface="Comic Sans MS" panose="030F0702030302020204" pitchFamily="66" charset="0"/>
            </a:rPr>
            <a:t>Do not use mobile phones or headphones</a:t>
          </a:r>
        </a:p>
      </dsp:txBody>
      <dsp:txXfrm>
        <a:off x="1312682" y="0"/>
        <a:ext cx="4665987" cy="1169486"/>
      </dsp:txXfrm>
    </dsp:sp>
    <dsp:sp modelId="{A7020F1A-E9FF-4225-91CC-9C1007F810E7}">
      <dsp:nvSpPr>
        <dsp:cNvPr id="0" name=""/>
        <dsp:cNvSpPr/>
      </dsp:nvSpPr>
      <dsp:spPr>
        <a:xfrm>
          <a:off x="116948" y="116948"/>
          <a:ext cx="1195734" cy="93558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804" t="7643" r="5804" b="7643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8D31E-BC2D-453C-8600-8F8701F186CF}">
      <dsp:nvSpPr>
        <dsp:cNvPr id="0" name=""/>
        <dsp:cNvSpPr/>
      </dsp:nvSpPr>
      <dsp:spPr>
        <a:xfrm rot="19905422">
          <a:off x="21460" y="1397993"/>
          <a:ext cx="5095564" cy="583518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DA88B-7590-4FD4-BE61-7D8903C95250}">
      <dsp:nvSpPr>
        <dsp:cNvPr id="0" name=""/>
        <dsp:cNvSpPr/>
      </dsp:nvSpPr>
      <dsp:spPr>
        <a:xfrm>
          <a:off x="615243" y="233035"/>
          <a:ext cx="1538109" cy="1254766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F2BEAC-CE8D-4374-A6D9-0232644BD7CF}">
      <dsp:nvSpPr>
        <dsp:cNvPr id="0" name=""/>
        <dsp:cNvSpPr/>
      </dsp:nvSpPr>
      <dsp:spPr>
        <a:xfrm>
          <a:off x="558017" y="811958"/>
          <a:ext cx="1640649" cy="37610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>
              <a:latin typeface="Comic Sans MS" panose="030F0702030302020204" pitchFamily="66" charset="0"/>
            </a:rPr>
            <a:t>25,000v</a:t>
          </a:r>
          <a:endParaRPr lang="en-GB" kern="1200" dirty="0">
            <a:latin typeface="Comic Sans MS" panose="030F0702030302020204" pitchFamily="66" charset="0"/>
          </a:endParaRPr>
        </a:p>
      </dsp:txBody>
      <dsp:txXfrm>
        <a:off x="558017" y="811958"/>
        <a:ext cx="1640649" cy="376108"/>
      </dsp:txXfrm>
    </dsp:sp>
    <dsp:sp modelId="{F8C437B9-8994-4B31-AB1D-A13D8655EE35}">
      <dsp:nvSpPr>
        <dsp:cNvPr id="0" name=""/>
        <dsp:cNvSpPr/>
      </dsp:nvSpPr>
      <dsp:spPr>
        <a:xfrm>
          <a:off x="2973677" y="1630067"/>
          <a:ext cx="1538109" cy="1254766"/>
        </a:xfrm>
        <a:prstGeom prst="up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79217E-524B-4A13-AF97-3CEF6A4A3BDD}">
      <dsp:nvSpPr>
        <dsp:cNvPr id="0" name=""/>
        <dsp:cNvSpPr/>
      </dsp:nvSpPr>
      <dsp:spPr>
        <a:xfrm>
          <a:off x="2900488" y="2195025"/>
          <a:ext cx="1640649" cy="34456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ern="1200" dirty="0"/>
            <a:t> </a:t>
          </a:r>
          <a:r>
            <a:rPr lang="en-GB" sz="2000" b="1" kern="1200" dirty="0">
              <a:latin typeface="Comic Sans MS" panose="030F0702030302020204" pitchFamily="66" charset="0"/>
            </a:rPr>
            <a:t>240v</a:t>
          </a: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>
              <a:latin typeface="Comic Sans MS" panose="030F0702030302020204" pitchFamily="66" charset="0"/>
            </a:rPr>
            <a:t>Mains electricity</a:t>
          </a:r>
        </a:p>
      </dsp:txBody>
      <dsp:txXfrm>
        <a:off x="2900488" y="2195025"/>
        <a:ext cx="1640649" cy="3445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91AC4-FC67-4E53-AC26-A5F5F90D79A3}">
      <dsp:nvSpPr>
        <dsp:cNvPr id="0" name=""/>
        <dsp:cNvSpPr/>
      </dsp:nvSpPr>
      <dsp:spPr>
        <a:xfrm>
          <a:off x="0" y="88429"/>
          <a:ext cx="2639430" cy="27285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0CFCA-9D40-4172-9413-60F1C9B3A226}">
      <dsp:nvSpPr>
        <dsp:cNvPr id="0" name=""/>
        <dsp:cNvSpPr/>
      </dsp:nvSpPr>
      <dsp:spPr>
        <a:xfrm>
          <a:off x="0" y="2905922"/>
          <a:ext cx="2510926" cy="739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l-GR" sz="1800" kern="1200" dirty="0"/>
            <a:t>Contact line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l-GR" sz="1800" kern="1200" dirty="0"/>
            <a:t>Railway line</a:t>
          </a:r>
        </a:p>
      </dsp:txBody>
      <dsp:txXfrm>
        <a:off x="0" y="2905922"/>
        <a:ext cx="2510926" cy="7392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E34DF-C415-43E6-853F-1EEDD5647510}">
      <dsp:nvSpPr>
        <dsp:cNvPr id="0" name=""/>
        <dsp:cNvSpPr/>
      </dsp:nvSpPr>
      <dsp:spPr>
        <a:xfrm rot="16200000">
          <a:off x="1452076" y="-1452076"/>
          <a:ext cx="2154405" cy="5058558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Do not cross the track, or pass through wagons stopped on Railway Station platforms </a:t>
          </a:r>
        </a:p>
      </dsp:txBody>
      <dsp:txXfrm rot="5400000">
        <a:off x="0" y="0"/>
        <a:ext cx="5058558" cy="1615803"/>
      </dsp:txXfrm>
    </dsp:sp>
    <dsp:sp modelId="{A9F654BE-E057-4A02-8FF7-05964EF0730D}">
      <dsp:nvSpPr>
        <dsp:cNvPr id="0" name=""/>
        <dsp:cNvSpPr/>
      </dsp:nvSpPr>
      <dsp:spPr>
        <a:xfrm>
          <a:off x="5058558" y="0"/>
          <a:ext cx="5058558" cy="2154405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Use only the platforms, underpasses, overpasses or public lifts</a:t>
          </a:r>
        </a:p>
      </dsp:txBody>
      <dsp:txXfrm>
        <a:off x="5058558" y="0"/>
        <a:ext cx="5058558" cy="1615803"/>
      </dsp:txXfrm>
    </dsp:sp>
    <dsp:sp modelId="{5CB0BE11-70D5-4BE7-A388-3AABD93723C1}">
      <dsp:nvSpPr>
        <dsp:cNvPr id="0" name=""/>
        <dsp:cNvSpPr/>
      </dsp:nvSpPr>
      <dsp:spPr>
        <a:xfrm rot="10800000">
          <a:off x="0" y="2154405"/>
          <a:ext cx="5058558" cy="2154405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In railway facilities, use only the public corridors</a:t>
          </a:r>
        </a:p>
      </dsp:txBody>
      <dsp:txXfrm rot="10800000">
        <a:off x="0" y="2693006"/>
        <a:ext cx="5058558" cy="1615803"/>
      </dsp:txXfrm>
    </dsp:sp>
    <dsp:sp modelId="{521187FD-50C7-4808-AC88-5DDDCF97300E}">
      <dsp:nvSpPr>
        <dsp:cNvPr id="0" name=""/>
        <dsp:cNvSpPr/>
      </dsp:nvSpPr>
      <dsp:spPr>
        <a:xfrm rot="5400000">
          <a:off x="6510634" y="702328"/>
          <a:ext cx="2154405" cy="5058558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Do not approach areas with the warning signs “CAUTION - Risk of electric shock”</a:t>
          </a:r>
        </a:p>
      </dsp:txBody>
      <dsp:txXfrm rot="-5400000">
        <a:off x="5058558" y="2693006"/>
        <a:ext cx="5058558" cy="1615803"/>
      </dsp:txXfrm>
    </dsp:sp>
    <dsp:sp modelId="{08A96BCC-1DBE-4AC0-BC9E-CDA517198F82}">
      <dsp:nvSpPr>
        <dsp:cNvPr id="0" name=""/>
        <dsp:cNvSpPr/>
      </dsp:nvSpPr>
      <dsp:spPr>
        <a:xfrm>
          <a:off x="3540990" y="1633556"/>
          <a:ext cx="3035134" cy="1077202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4300" b="1" kern="1200" dirty="0"/>
            <a:t>What to do</a:t>
          </a:r>
          <a:endParaRPr lang="en-GB" sz="4300" kern="1200" dirty="0"/>
        </a:p>
      </dsp:txBody>
      <dsp:txXfrm>
        <a:off x="3593575" y="1686141"/>
        <a:ext cx="2929964" cy="9720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ADDB7-9717-45F6-81E6-02959803A192}">
      <dsp:nvSpPr>
        <dsp:cNvPr id="0" name=""/>
        <dsp:cNvSpPr/>
      </dsp:nvSpPr>
      <dsp:spPr>
        <a:xfrm>
          <a:off x="0" y="786"/>
          <a:ext cx="5390272" cy="1748611"/>
        </a:xfrm>
        <a:prstGeom prst="roundRect">
          <a:avLst>
            <a:gd name="adj" fmla="val 10000"/>
          </a:avLst>
        </a:prstGeom>
        <a:solidFill>
          <a:srgbClr val="DDB627"/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4625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>
              <a:latin typeface="Comic Sans MS" panose="030F0702030302020204" pitchFamily="66" charset="0"/>
            </a:rPr>
            <a:t>People walking or standing next to the track in a non-fenced network</a:t>
          </a:r>
        </a:p>
      </dsp:txBody>
      <dsp:txXfrm>
        <a:off x="1182608" y="786"/>
        <a:ext cx="4207664" cy="1748611"/>
      </dsp:txXfrm>
    </dsp:sp>
    <dsp:sp modelId="{96C93065-59F3-4863-A666-AE69B19E1798}">
      <dsp:nvSpPr>
        <dsp:cNvPr id="0" name=""/>
        <dsp:cNvSpPr/>
      </dsp:nvSpPr>
      <dsp:spPr>
        <a:xfrm>
          <a:off x="104553" y="456090"/>
          <a:ext cx="1078054" cy="8364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ADDB7-9717-45F6-81E6-02959803A192}">
      <dsp:nvSpPr>
        <dsp:cNvPr id="0" name=""/>
        <dsp:cNvSpPr/>
      </dsp:nvSpPr>
      <dsp:spPr>
        <a:xfrm>
          <a:off x="0" y="786"/>
          <a:ext cx="5863382" cy="174861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4625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en-GB" sz="2400" kern="1200" dirty="0">
              <a:latin typeface="Comic Sans MS" panose="030F0702030302020204" pitchFamily="66" charset="0"/>
            </a:rPr>
            <a:t>Trespassing into the fenced network through gaps or by jumping over the fence</a:t>
          </a:r>
        </a:p>
      </dsp:txBody>
      <dsp:txXfrm>
        <a:off x="1277230" y="786"/>
        <a:ext cx="4586151" cy="1748611"/>
      </dsp:txXfrm>
    </dsp:sp>
    <dsp:sp modelId="{96C93065-59F3-4863-A666-AE69B19E1798}">
      <dsp:nvSpPr>
        <dsp:cNvPr id="0" name=""/>
        <dsp:cNvSpPr/>
      </dsp:nvSpPr>
      <dsp:spPr>
        <a:xfrm>
          <a:off x="104553" y="456090"/>
          <a:ext cx="1172676" cy="8364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#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#5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FE019-62D7-461F-A6F4-7378CAEAE702}" type="datetimeFigureOut">
              <a:rPr lang="el-GR" smtClean="0"/>
              <a:pPr/>
              <a:t>10/12/2018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74797-707D-47F1-80C6-73B3D08E8647}" type="slidenum">
              <a:rPr lang="el-GR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359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539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31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393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87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94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B0D677-5247-42E5-8338-5723750BE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C22079D-EA30-4017-8071-67C683C01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774BE5-2D09-47CF-A4CC-2F3590C2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AB4C09-B68C-44E3-BC97-A147607C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7B2126-5D3E-404C-8552-5097C8F4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3860303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7D856-1CAA-4C71-B70A-48FA084D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AFB714-3D05-4D68-98DD-D5C386E14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F5F7B-5F63-45E0-AD99-5DB723E0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72B80D-0485-4C3F-9245-E4F2378A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CF3727-DFC1-4FEE-B9BD-993114BF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0883737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A5D010-E1B1-441E-BA33-BE4106C3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47609C-6730-4C63-B0FB-B99FFEF5E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24D7CD-E1DC-498A-951F-F1D0CB43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CB39CE-35AB-47D9-93D1-DDD792CC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FC2C06-DA0B-4097-9768-6088785D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0142523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161403-B87E-4CB8-BCFA-C2394CFF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102F78-6500-49B5-8ABC-4DD0EEE16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E1564FF-3009-4FE8-9210-B441A45BC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BAB302-660C-4484-B795-97753508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C807F5-38A6-4437-9AE8-5A46A630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4F71F3-5E09-4B82-8C98-6E52F035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0110184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D1752-2839-4541-8E8B-65EC5A76C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E49000-ED8A-4F31-943D-51B03D6B9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613386F-A15B-4408-8BBB-7DA87EC5F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AC6EC50-374E-48F8-BE18-4220360A9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D8F873B-8D65-4378-8A9D-4C273A5268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B716CE1-0F9D-496D-BB7A-1219C8746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FB210DF-4DCE-4A32-959B-9A1E874C9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979AF5F-8367-49EE-BF0E-B52B3197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8293303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123D71-B2D3-4491-88D7-9E394891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8489ED7-B51A-48CC-AA6E-51BA94F6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4BA8829-7A23-461C-A7E2-CA17CCAC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4B7C7CF-AF57-4F47-998F-49DAC800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62484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4956A6-CCEE-4B13-A66A-39C16CAE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313E31C-D1A9-462C-B08E-4F6E12A35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ED754E8-9256-46D2-A5A4-C12D5EAE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072682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0E7A90-6850-40CF-95DB-A838ECDC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630235-E76B-45EA-970E-7D1A82BE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E2126F7-8BE0-441D-A969-89F29FAFB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AA4EF8E-3E3B-4370-97C6-9C727255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213E587-F9AB-4F62-A99F-207A5F42A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D251AD-9B6C-46E3-97D6-D100DEA1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7509027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FFB024-E948-4DAA-8B17-7214407AC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7699628-5B4F-4034-A8A3-EA1AA39F6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3397601-8D6B-482B-9218-7E7117714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A36A12-09A4-4B36-98DF-BE9674A2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F57719-CDA0-416F-BA3E-0814E9BA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91C21AC-398E-47EE-9DE3-CC7FB4F3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5969700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AD634B-B388-401D-8C15-DDE3864F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B4FD40-8824-400A-AA96-0A0D630AD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032149-1C85-4C51-9A9B-04A376098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91B6EE-E655-4E57-AD66-2658FE8D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28254-C23A-4D27-B8D2-5E81CB2F0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6730956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E02B38-DBA7-44C7-824B-5C8DAD7B7A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D4BB0-258A-42E2-8F75-43F861A66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B561EE-E7F4-405C-AEDB-7D8125142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BF9918-D5E8-411B-92B9-BD7B5CE4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71BB3C-A75A-4FCF-83AC-656A7F793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769470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BC5A9F9-09CA-49DA-BF63-12F1EAF00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15E5C9-96C2-477A-B6AD-57920B1BD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B15C73-A8DC-47B1-8055-FB7374F54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75F38-AE2E-4A5A-901A-BBF513CD929A}" type="datetimeFigureOut">
              <a:rPr lang="el-GR" smtClean="0"/>
              <a:pPr/>
              <a:t>10/12/2018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9025BE-59DC-431E-BC20-176FA4BB6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AFFB74-A103-4828-8523-AAD0FA8DB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2605C-9C00-4DE7-A24A-E4935640244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229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  <p:sndAc>
      <p:stSnd>
        <p:snd r:embed="rId13" name="breeze.wav"/>
      </p:stSnd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FtIQk8gVm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SQa6zFqtM0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VGi5d0XPtc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Pr8-1uFl_Q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audio" Target="../media/audio1.wav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QuickStyle" Target="../diagrams/quickStyle3.xml"/><Relationship Id="rId5" Type="http://schemas.openxmlformats.org/officeDocument/2006/relationships/diagramQuickStyle" Target="../diagrams/quickStyle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19" Type="http://schemas.openxmlformats.org/officeDocument/2006/relationships/image" Target="../media/image26.jpeg"/><Relationship Id="rId4" Type="http://schemas.openxmlformats.org/officeDocument/2006/relationships/diagramLayout" Target="../diagrams/layout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hyperlink" Target="https://youtu.be/_rpgOp7s-D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SnaJCDtXmZo" TargetMode="External"/><Relationship Id="rId3" Type="http://schemas.openxmlformats.org/officeDocument/2006/relationships/audio" Target="../media/audio2.wav"/><Relationship Id="rId7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HVdcJdDtlI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ZXCogIEFe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qvDclPebG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ZOq8_OVfq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xmlns="" id="{96790A94-F937-401C-8279-26A8077E0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4572000"/>
            <a:ext cx="7058305" cy="1964266"/>
          </a:xfrm>
          <a:gradFill flip="none" rotWithShape="1">
            <a:gsLst>
              <a:gs pos="13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22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3000" dirty="0">
                <a:solidFill>
                  <a:srgbClr val="FF0000"/>
                </a:solidFill>
                <a:latin typeface="Comic Sans MS" panose="030F0702030302020204" pitchFamily="66" charset="0"/>
              </a:rPr>
              <a:t>“</a:t>
            </a:r>
            <a:r>
              <a:rPr lang="en-GB" sz="3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GUIDE OF SAFE </a:t>
            </a:r>
            <a:r>
              <a:rPr lang="en-GB" sz="3000" dirty="0">
                <a:solidFill>
                  <a:srgbClr val="FF0000"/>
                </a:solidFill>
                <a:latin typeface="Comic Sans MS" panose="030F0702030302020204" pitchFamily="66" charset="0"/>
              </a:rPr>
              <a:t>LIVING </a:t>
            </a:r>
            <a:r>
              <a:rPr lang="en-GB" sz="3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WITH </a:t>
            </a:r>
            <a:r>
              <a:rPr lang="en-GB" sz="3000" dirty="0">
                <a:solidFill>
                  <a:srgbClr val="FF0000"/>
                </a:solidFill>
                <a:latin typeface="Comic Sans MS" panose="030F0702030302020204" pitchFamily="66" charset="0"/>
              </a:rPr>
              <a:t>THE RAILWAY NETWORK </a:t>
            </a:r>
            <a:r>
              <a:rPr lang="en-GB" sz="3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FOR</a:t>
            </a:r>
            <a:br>
              <a:rPr lang="en-GB" sz="3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GB" sz="3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STUDENTS”</a:t>
            </a:r>
            <a:endParaRPr lang="en-GB" sz="3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F8E425F6-F3C8-499E-B371-8F73B9CDC191}"/>
              </a:ext>
            </a:extLst>
          </p:cNvPr>
          <p:cNvSpPr txBox="1">
            <a:spLocks/>
          </p:cNvSpPr>
          <p:nvPr/>
        </p:nvSpPr>
        <p:spPr>
          <a:xfrm>
            <a:off x="7534655" y="321732"/>
            <a:ext cx="4329798" cy="6214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Accident prevention and information </a:t>
            </a:r>
            <a:r>
              <a:rPr lang="en-GB" sz="32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programme </a:t>
            </a:r>
            <a:endParaRPr lang="en-GB" sz="32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FFFFFF"/>
              </a:solidFill>
            </a:endParaRP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xmlns="" id="{3D553CD1-8F7E-4F22-B7DB-3AED2D0B3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1" y="321732"/>
            <a:ext cx="7058305" cy="4083397"/>
          </a:xfrm>
        </p:spPr>
      </p:pic>
    </p:spTree>
    <p:extLst>
      <p:ext uri="{BB962C8B-B14F-4D97-AF65-F5344CB8AC3E}">
        <p14:creationId xmlns:p14="http://schemas.microsoft.com/office/powerpoint/2010/main" val="1986325296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26">
            <a:extLst>
              <a:ext uri="{FF2B5EF4-FFF2-40B4-BE49-F238E27FC236}">
                <a16:creationId xmlns:a16="http://schemas.microsoft.com/office/drawing/2014/main" xmlns="" id="{1DE7243B-5109-444B-8FAF-7437C66BC0E9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28">
            <a:extLst>
              <a:ext uri="{FF2B5EF4-FFF2-40B4-BE49-F238E27FC236}">
                <a16:creationId xmlns:a16="http://schemas.microsoft.com/office/drawing/2014/main" xmlns="" id="{4C5D6221-DA7B-4611-AA26-7D8E349FDE96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3C102F-6F28-4E5B-9FF0-DBEE3B47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928441">
            <a:off x="1569251" y="357125"/>
            <a:ext cx="1071062" cy="4448841"/>
          </a:xfrm>
          <a:ln>
            <a:noFill/>
          </a:ln>
        </p:spPr>
        <p:txBody>
          <a:bodyPr vert="vert270" wrap="square" anchor="t">
            <a:spAutoFit/>
          </a:bodyPr>
          <a:lstStyle/>
          <a:p>
            <a:r>
              <a:rPr lang="en-GB" sz="3200" dirty="0" smtClean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PROGRAMME </a:t>
            </a:r>
            <a:r>
              <a:rPr lang="en-GB" sz="3200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ORGANISERS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984DBF-7BFF-472E-A605-FED1CBC5C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8996" y="1279922"/>
            <a:ext cx="3074126" cy="3169598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Regulatory Authority for Railways (RAS)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Railway Transport Safety Authority, responsible for safety issues in the Greek network.</a:t>
            </a:r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CD684E-3CEA-49D6-A2D0-5972313B5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049" y="1269988"/>
            <a:ext cx="3352335" cy="3169598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rgbClr val="DA8008"/>
                </a:solidFill>
                <a:latin typeface="Comic Sans MS" panose="030F0702030302020204" pitchFamily="66" charset="0"/>
              </a:rPr>
              <a:t>Hellenic Railways Organisation (OSE)</a:t>
            </a:r>
          </a:p>
          <a:p>
            <a:pPr marL="0" indent="0" algn="just">
              <a:buNone/>
            </a:pPr>
            <a:r>
              <a:rPr lang="en-GB" sz="2000" dirty="0">
                <a:solidFill>
                  <a:srgbClr val="DA8008"/>
                </a:solidFill>
                <a:latin typeface="Comic Sans MS" panose="030F0702030302020204" pitchFamily="66" charset="0"/>
              </a:rPr>
              <a:t>Infrastructure Manager of the Greek Railway Network, responsible for installation, infrastructure maintenance and traffic management. </a:t>
            </a:r>
          </a:p>
          <a:p>
            <a:endParaRPr lang="en-GB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C0A878F-4401-43A5-82EF-4A856088E4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94" y="5146846"/>
            <a:ext cx="1817128" cy="1219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xmlns="" id="{FF1E92F1-E605-40BB-B8F3-C9B68BBD61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26" y="5274291"/>
            <a:ext cx="1771650" cy="1002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394666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2D7879B8-E859-47C4-99D4-4F47E37C8A94}"/>
              </a:ext>
            </a:extLst>
          </p:cNvPr>
          <p:cNvSpPr txBox="1">
            <a:spLocks/>
          </p:cNvSpPr>
          <p:nvPr/>
        </p:nvSpPr>
        <p:spPr>
          <a:xfrm>
            <a:off x="420412" y="240815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75761999-2EEA-4422-8258-B58041A4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17" y="642938"/>
            <a:ext cx="3443288" cy="5502264"/>
          </a:xfrm>
          <a:solidFill>
            <a:srgbClr val="5081BC"/>
          </a:solidFill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Reason - Purpose - Objective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0E17867-DB73-4CC7-A4D6-C345B879D02F}"/>
              </a:ext>
            </a:extLst>
          </p:cNvPr>
          <p:cNvGrpSpPr/>
          <p:nvPr/>
        </p:nvGrpSpPr>
        <p:grpSpPr>
          <a:xfrm>
            <a:off x="4813300" y="553214"/>
            <a:ext cx="5405521" cy="1463869"/>
            <a:chOff x="1738585" y="477314"/>
            <a:chExt cx="3215729" cy="16078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C975C55F-DC6E-45B9-9124-43004303D86D}"/>
                </a:ext>
              </a:extLst>
            </p:cNvPr>
            <p:cNvSpPr/>
            <p:nvPr/>
          </p:nvSpPr>
          <p:spPr>
            <a:xfrm>
              <a:off x="1738585" y="477314"/>
              <a:ext cx="3215729" cy="16078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xmlns="" id="{8B023FA8-49D5-4948-BDDF-477FADBDFE8B}"/>
                </a:ext>
              </a:extLst>
            </p:cNvPr>
            <p:cNvSpPr txBox="1"/>
            <p:nvPr/>
          </p:nvSpPr>
          <p:spPr>
            <a:xfrm>
              <a:off x="1817074" y="555803"/>
              <a:ext cx="3058751" cy="14508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0" u="sng" kern="1200" dirty="0">
                  <a:latin typeface="Comic Sans MS" panose="030F0702030302020204" pitchFamily="66" charset="0"/>
                </a:rPr>
                <a:t>Reason</a:t>
              </a:r>
              <a:r>
                <a:rPr lang="en-GB" smtClean="0"/>
                <a:t> </a:t>
              </a:r>
              <a:endParaRPr lang="en-GB" sz="2200" b="0" kern="1200" dirty="0">
                <a:latin typeface="Comic Sans MS" panose="030F0702030302020204" pitchFamily="66" charset="0"/>
              </a:endParaRP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tabLst>
                  <a:tab pos="1257300" algn="l"/>
                </a:tabLst>
              </a:pPr>
              <a:r>
                <a:rPr lang="en-GB" sz="2000" b="0" kern="1200" dirty="0">
                  <a:latin typeface="Comic Sans MS" panose="030F0702030302020204" pitchFamily="66" charset="0"/>
                </a:rPr>
                <a:t>recurrent fatal accidents in the </a:t>
              </a:r>
              <a:r>
                <a:rPr lang="en-GB" sz="2000" dirty="0">
                  <a:latin typeface="Comic Sans MS" panose="030F0702030302020204" pitchFamily="66" charset="0"/>
                </a:rPr>
                <a:t>railway network</a:t>
              </a:r>
              <a:endParaRPr lang="en-GB" sz="2000" b="0" kern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F886F24-2700-487D-8EF2-38C847A62568}"/>
              </a:ext>
            </a:extLst>
          </p:cNvPr>
          <p:cNvGrpSpPr/>
          <p:nvPr/>
        </p:nvGrpSpPr>
        <p:grpSpPr>
          <a:xfrm>
            <a:off x="5813585" y="2743199"/>
            <a:ext cx="5405521" cy="1286875"/>
            <a:chOff x="974" y="3486945"/>
            <a:chExt cx="3215729" cy="16078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66012DE3-F280-426F-9E9F-33A1E3D70936}"/>
                </a:ext>
              </a:extLst>
            </p:cNvPr>
            <p:cNvSpPr/>
            <p:nvPr/>
          </p:nvSpPr>
          <p:spPr>
            <a:xfrm>
              <a:off x="974" y="3486945"/>
              <a:ext cx="3215729" cy="16078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xmlns="" id="{157E677F-D017-4BDB-B851-09CEF8F397A8}"/>
                </a:ext>
              </a:extLst>
            </p:cNvPr>
            <p:cNvSpPr txBox="1"/>
            <p:nvPr/>
          </p:nvSpPr>
          <p:spPr>
            <a:xfrm>
              <a:off x="79463" y="3565446"/>
              <a:ext cx="3058751" cy="145087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200" u="sng" dirty="0">
                  <a:latin typeface="Comic Sans MS" panose="030F0702030302020204" pitchFamily="66" charset="0"/>
                </a:rPr>
                <a:t>Objective</a:t>
              </a:r>
              <a:r>
                <a:rPr lang="en-GB" dirty="0" smtClean="0"/>
                <a:t>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0" u="none" kern="1200" dirty="0">
                  <a:latin typeface="Comic Sans MS" panose="030F0702030302020204" pitchFamily="66" charset="0"/>
                </a:rPr>
                <a:t>p</a:t>
              </a:r>
              <a:r>
                <a:rPr lang="en-GB" sz="2000" b="0" kern="1200" dirty="0">
                  <a:latin typeface="Comic Sans MS" panose="030F0702030302020204" pitchFamily="66" charset="0"/>
                </a:rPr>
                <a:t>roviding information &amp; </a:t>
              </a:r>
              <a:r>
                <a:rPr lang="en-GB" sz="2000" dirty="0" smtClean="0">
                  <a:latin typeface="Comic Sans MS" panose="030F0702030302020204" pitchFamily="66" charset="0"/>
                </a:rPr>
                <a:t>raising students’ </a:t>
              </a:r>
              <a:r>
                <a:rPr lang="en-GB" sz="2000" dirty="0">
                  <a:latin typeface="Comic Sans MS" panose="030F0702030302020204" pitchFamily="66" charset="0"/>
                </a:rPr>
                <a:t>awareness as regards risks entailed in the railway network</a:t>
              </a:r>
              <a:endParaRPr lang="en-GB" sz="2000" b="0" kern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73F7D37-ED4F-4119-94B1-A7C54F984DED}"/>
              </a:ext>
            </a:extLst>
          </p:cNvPr>
          <p:cNvGrpSpPr/>
          <p:nvPr/>
        </p:nvGrpSpPr>
        <p:grpSpPr>
          <a:xfrm>
            <a:off x="7056628" y="4959391"/>
            <a:ext cx="4875868" cy="1286877"/>
            <a:chOff x="3476196" y="3296530"/>
            <a:chExt cx="3215729" cy="16078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98D1C159-D217-42CD-8318-91D75D45BB26}"/>
                </a:ext>
              </a:extLst>
            </p:cNvPr>
            <p:cNvSpPr/>
            <p:nvPr/>
          </p:nvSpPr>
          <p:spPr>
            <a:xfrm>
              <a:off x="3476196" y="3296530"/>
              <a:ext cx="3215729" cy="16078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xmlns="" id="{CF1A7B56-4B6B-4F04-AFF2-47591B17D121}"/>
                </a:ext>
              </a:extLst>
            </p:cNvPr>
            <p:cNvSpPr txBox="1"/>
            <p:nvPr/>
          </p:nvSpPr>
          <p:spPr>
            <a:xfrm>
              <a:off x="3554685" y="3373021"/>
              <a:ext cx="3058751" cy="1450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200" u="sng" dirty="0">
                  <a:latin typeface="Comic Sans MS" panose="030F0702030302020204" pitchFamily="66" charset="0"/>
                </a:rPr>
                <a:t>Purpose</a:t>
              </a:r>
              <a:endParaRPr lang="en-GB" sz="2200" b="0" kern="1200" dirty="0">
                <a:latin typeface="Comic Sans MS" panose="030F0702030302020204" pitchFamily="66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dirty="0">
                  <a:latin typeface="Comic Sans MS" panose="030F0702030302020204" pitchFamily="66" charset="0"/>
                </a:rPr>
                <a:t>Prevention &amp; reduction of accidents in the railway network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222076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2DAD8E6E-46B4-4B72-897D-3309D740074A}"/>
              </a:ext>
            </a:extLst>
          </p:cNvPr>
          <p:cNvGrpSpPr/>
          <p:nvPr/>
        </p:nvGrpSpPr>
        <p:grpSpPr>
          <a:xfrm>
            <a:off x="4839837" y="5313974"/>
            <a:ext cx="7118786" cy="1002770"/>
            <a:chOff x="0" y="4412191"/>
            <a:chExt cx="7198627" cy="100277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27EC8E47-E970-4BBA-A819-3198029DC45C}"/>
                </a:ext>
              </a:extLst>
            </p:cNvPr>
            <p:cNvSpPr/>
            <p:nvPr/>
          </p:nvSpPr>
          <p:spPr>
            <a:xfrm>
              <a:off x="0" y="4412191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xmlns="" id="{148CCE80-DAAE-459F-96C5-4E1EE8CD0EB4}"/>
                </a:ext>
              </a:extLst>
            </p:cNvPr>
            <p:cNvSpPr txBox="1"/>
            <p:nvPr/>
          </p:nvSpPr>
          <p:spPr>
            <a:xfrm>
              <a:off x="1540002" y="4412191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361950" lvl="0" indent="-36195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>
                  <a:latin typeface="Comic Sans MS" panose="030F0702030302020204" pitchFamily="66" charset="0"/>
                </a:rPr>
                <a:t>5. Along the railway line</a:t>
              </a:r>
              <a:endParaRPr lang="en-GB" sz="2500" kern="1200" dirty="0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E4BB59D5-4C2C-4336-AAE2-AB00A0EF5BC8}"/>
              </a:ext>
            </a:extLst>
          </p:cNvPr>
          <p:cNvSpPr/>
          <p:nvPr/>
        </p:nvSpPr>
        <p:spPr>
          <a:xfrm>
            <a:off x="4940112" y="5436553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8C7DD454-9456-43FE-AD4E-FD4F64382157}"/>
              </a:ext>
            </a:extLst>
          </p:cNvPr>
          <p:cNvGrpSpPr/>
          <p:nvPr/>
        </p:nvGrpSpPr>
        <p:grpSpPr>
          <a:xfrm>
            <a:off x="4824170" y="4198508"/>
            <a:ext cx="7118786" cy="1002770"/>
            <a:chOff x="0" y="3309143"/>
            <a:chExt cx="7198627" cy="100277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FF1FBA51-8F77-4456-9976-629C9AAE88C9}"/>
                </a:ext>
              </a:extLst>
            </p:cNvPr>
            <p:cNvSpPr/>
            <p:nvPr/>
          </p:nvSpPr>
          <p:spPr>
            <a:xfrm>
              <a:off x="0" y="3309143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xmlns="" id="{3B70BB33-5DC6-4F62-9B8C-13F123E3DFE0}"/>
                </a:ext>
              </a:extLst>
            </p:cNvPr>
            <p:cNvSpPr txBox="1"/>
            <p:nvPr/>
          </p:nvSpPr>
          <p:spPr>
            <a:xfrm>
              <a:off x="1540002" y="3309143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361950" lvl="0" indent="-36195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>
                  <a:latin typeface="Comic Sans MS" panose="030F0702030302020204" pitchFamily="66" charset="0"/>
                </a:rPr>
                <a:t>4. Railway stations / facilities</a:t>
              </a:r>
              <a:endParaRPr lang="en-GB" sz="2500" kern="1200" dirty="0"/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70DE7C52-994D-4FFF-BA60-10FAEF965045}"/>
              </a:ext>
            </a:extLst>
          </p:cNvPr>
          <p:cNvSpPr/>
          <p:nvPr/>
        </p:nvSpPr>
        <p:spPr>
          <a:xfrm>
            <a:off x="4924446" y="4298786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FA95EBA-C3B6-4F8C-92E8-D0AAE22F85DC}"/>
              </a:ext>
            </a:extLst>
          </p:cNvPr>
          <p:cNvGrpSpPr/>
          <p:nvPr/>
        </p:nvGrpSpPr>
        <p:grpSpPr>
          <a:xfrm>
            <a:off x="4824157" y="1985797"/>
            <a:ext cx="7076407" cy="1002770"/>
            <a:chOff x="0" y="2206095"/>
            <a:chExt cx="7198627" cy="100277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xmlns="" id="{378F4BCE-3D24-4F11-A172-2E18F8CEFCD4}"/>
                </a:ext>
              </a:extLst>
            </p:cNvPr>
            <p:cNvSpPr/>
            <p:nvPr/>
          </p:nvSpPr>
          <p:spPr>
            <a:xfrm>
              <a:off x="0" y="2206095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: Rounded Corners 4">
              <a:extLst>
                <a:ext uri="{FF2B5EF4-FFF2-40B4-BE49-F238E27FC236}">
                  <a16:creationId xmlns:a16="http://schemas.microsoft.com/office/drawing/2014/main" xmlns="" id="{A03A8C70-3EB7-4652-A961-72603BF9899E}"/>
                </a:ext>
              </a:extLst>
            </p:cNvPr>
            <p:cNvSpPr txBox="1"/>
            <p:nvPr/>
          </p:nvSpPr>
          <p:spPr>
            <a:xfrm>
              <a:off x="1540002" y="2206095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>
                  <a:latin typeface="Comic Sans MS" panose="030F0702030302020204" pitchFamily="66" charset="0"/>
                </a:rPr>
                <a:t>2. Electrification</a:t>
              </a:r>
              <a:endParaRPr lang="en-GB" sz="2500" kern="1200" dirty="0"/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DA27F00D-DD3E-48BB-8368-66D5DBCB5535}"/>
              </a:ext>
            </a:extLst>
          </p:cNvPr>
          <p:cNvSpPr/>
          <p:nvPr/>
        </p:nvSpPr>
        <p:spPr>
          <a:xfrm>
            <a:off x="4924434" y="2086075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2D19A50-921B-476D-A493-953E52F56487}"/>
              </a:ext>
            </a:extLst>
          </p:cNvPr>
          <p:cNvGrpSpPr/>
          <p:nvPr/>
        </p:nvGrpSpPr>
        <p:grpSpPr>
          <a:xfrm>
            <a:off x="4837060" y="894605"/>
            <a:ext cx="7077600" cy="1002770"/>
            <a:chOff x="0" y="0"/>
            <a:chExt cx="7198627" cy="100277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011FF637-CC75-43B0-A28F-0846D7F4A5BB}"/>
                </a:ext>
              </a:extLst>
            </p:cNvPr>
            <p:cNvSpPr/>
            <p:nvPr/>
          </p:nvSpPr>
          <p:spPr>
            <a:xfrm>
              <a:off x="0" y="0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: Rounded Corners 4">
              <a:extLst>
                <a:ext uri="{FF2B5EF4-FFF2-40B4-BE49-F238E27FC236}">
                  <a16:creationId xmlns:a16="http://schemas.microsoft.com/office/drawing/2014/main" xmlns="" id="{59B68193-0E45-4576-BCCF-86BC1044BB4C}"/>
                </a:ext>
              </a:extLst>
            </p:cNvPr>
            <p:cNvSpPr txBox="1"/>
            <p:nvPr/>
          </p:nvSpPr>
          <p:spPr>
            <a:xfrm>
              <a:off x="1540002" y="0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500" kern="1200" dirty="0">
                  <a:latin typeface="Comic Sans MS" panose="030F0702030302020204" pitchFamily="66" charset="0"/>
                </a:rPr>
                <a:t>1. </a:t>
              </a:r>
              <a:r>
                <a:rPr lang="en-GB" sz="2500" dirty="0">
                  <a:latin typeface="Comic Sans MS" panose="030F0702030302020204" pitchFamily="66" charset="0"/>
                </a:rPr>
                <a:t>L</a:t>
              </a:r>
              <a:r>
                <a:rPr lang="en-GB" sz="2500" dirty="0" smtClean="0">
                  <a:latin typeface="Comic Sans MS" panose="030F0702030302020204" pitchFamily="66" charset="0"/>
                </a:rPr>
                <a:t>evel </a:t>
              </a:r>
              <a:r>
                <a:rPr lang="en-GB" sz="2500" dirty="0">
                  <a:latin typeface="Comic Sans MS" panose="030F0702030302020204" pitchFamily="66" charset="0"/>
                </a:rPr>
                <a:t>crossings </a:t>
              </a:r>
              <a:endParaRPr lang="en-GB" sz="2500" kern="1200" dirty="0"/>
            </a:p>
          </p:txBody>
        </p:sp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E8011368-8D7D-4F1B-B32F-47F9BCF04EFA}"/>
              </a:ext>
            </a:extLst>
          </p:cNvPr>
          <p:cNvSpPr/>
          <p:nvPr/>
        </p:nvSpPr>
        <p:spPr>
          <a:xfrm>
            <a:off x="4937336" y="994882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000" b="-1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CC349B6C-D70C-4019-988C-27209F127C1D}"/>
              </a:ext>
            </a:extLst>
          </p:cNvPr>
          <p:cNvGrpSpPr/>
          <p:nvPr/>
        </p:nvGrpSpPr>
        <p:grpSpPr>
          <a:xfrm>
            <a:off x="4827308" y="3072104"/>
            <a:ext cx="7077600" cy="1002770"/>
            <a:chOff x="0" y="1103047"/>
            <a:chExt cx="7198627" cy="100277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9FE0F27D-C3C8-48A3-A2FA-00CAB4B7B69F}"/>
                </a:ext>
              </a:extLst>
            </p:cNvPr>
            <p:cNvSpPr/>
            <p:nvPr/>
          </p:nvSpPr>
          <p:spPr>
            <a:xfrm>
              <a:off x="0" y="1103047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xmlns="" id="{A9842365-6E3F-4D4E-B56B-43AD4F8555F0}"/>
                </a:ext>
              </a:extLst>
            </p:cNvPr>
            <p:cNvSpPr txBox="1"/>
            <p:nvPr/>
          </p:nvSpPr>
          <p:spPr>
            <a:xfrm>
              <a:off x="1540002" y="1103047"/>
              <a:ext cx="55557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361950" lvl="0" indent="-36195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dirty="0">
                  <a:latin typeface="Comic Sans MS" panose="030F0702030302020204" pitchFamily="66" charset="0"/>
                </a:rPr>
                <a:t>3</a:t>
              </a:r>
              <a:r>
                <a:rPr lang="en-GB" sz="2500" kern="1200" dirty="0">
                  <a:latin typeface="Comic Sans MS" panose="030F0702030302020204" pitchFamily="66" charset="0"/>
                </a:rPr>
                <a:t>. Immobilised or stationary rolling stock. </a:t>
              </a:r>
              <a:endParaRPr lang="en-GB" sz="2500" kern="1200" dirty="0"/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04DFF05A-F72A-4465-8AFB-98A8521179ED}"/>
              </a:ext>
            </a:extLst>
          </p:cNvPr>
          <p:cNvSpPr txBox="1">
            <a:spLocks/>
          </p:cNvSpPr>
          <p:nvPr/>
        </p:nvSpPr>
        <p:spPr>
          <a:xfrm>
            <a:off x="420412" y="240815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3647FF0D-E0EE-4C2B-B52E-FBBD8E9F9765}"/>
              </a:ext>
            </a:extLst>
          </p:cNvPr>
          <p:cNvSpPr txBox="1">
            <a:spLocks/>
          </p:cNvSpPr>
          <p:nvPr/>
        </p:nvSpPr>
        <p:spPr>
          <a:xfrm>
            <a:off x="547970" y="736505"/>
            <a:ext cx="3514726" cy="550226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Points </a:t>
            </a:r>
            <a:r>
              <a:rPr lang="en-GB" dirty="0" smtClean="0">
                <a:solidFill>
                  <a:srgbClr val="FFFFFF"/>
                </a:solidFill>
                <a:latin typeface="Comic Sans MS" panose="030F0702030302020204" pitchFamily="66" charset="0"/>
              </a:rPr>
              <a:t>where </a:t>
            </a:r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most accidents occur</a:t>
            </a:r>
          </a:p>
        </p:txBody>
      </p:sp>
      <p:pic>
        <p:nvPicPr>
          <p:cNvPr id="3" name="Picture 2" descr="A train on a steel track&#10;&#10;Description generated with high confidence">
            <a:extLst>
              <a:ext uri="{FF2B5EF4-FFF2-40B4-BE49-F238E27FC236}">
                <a16:creationId xmlns:a16="http://schemas.microsoft.com/office/drawing/2014/main" xmlns="" id="{359A8B79-7B7B-4AAB-B133-01F53A1911D2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55" y="3177489"/>
            <a:ext cx="1440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8873391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6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714" y="442961"/>
            <a:ext cx="11030857" cy="1362042"/>
          </a:xfrm>
        </p:spPr>
        <p:txBody>
          <a:bodyPr anchor="b"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1a. Level crossings</a:t>
            </a:r>
            <a:r>
              <a:t/>
            </a:r>
            <a:br/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Automated Protection System (LCAS)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72719B06-91CF-4EEF-A675-E9A8071C83B6}"/>
              </a:ext>
            </a:extLst>
          </p:cNvPr>
          <p:cNvGrpSpPr/>
          <p:nvPr/>
        </p:nvGrpSpPr>
        <p:grpSpPr>
          <a:xfrm>
            <a:off x="202909" y="2407852"/>
            <a:ext cx="5076000" cy="756000"/>
            <a:chOff x="0" y="0"/>
            <a:chExt cx="5521642" cy="9286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E8576229-D1C2-421A-B6AC-CD131600EE81}"/>
                </a:ext>
              </a:extLst>
            </p:cNvPr>
            <p:cNvSpPr/>
            <p:nvPr/>
          </p:nvSpPr>
          <p:spPr>
            <a:xfrm>
              <a:off x="0" y="0"/>
              <a:ext cx="5521642" cy="928687"/>
            </a:xfrm>
            <a:prstGeom prst="roundRect">
              <a:avLst>
                <a:gd name="adj" fmla="val 10000"/>
              </a:avLst>
            </a:prstGeom>
            <a:gradFill>
              <a:gsLst>
                <a:gs pos="100000">
                  <a:srgbClr val="4F93BD"/>
                </a:gs>
                <a:gs pos="100000">
                  <a:schemeClr val="accent5">
                    <a:hueOff val="0"/>
                    <a:satOff val="0"/>
                    <a:lumOff val="0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xmlns="" id="{70059427-FFCB-4EF0-8375-497FC3490389}"/>
                </a:ext>
              </a:extLst>
            </p:cNvPr>
            <p:cNvSpPr txBox="1"/>
            <p:nvPr/>
          </p:nvSpPr>
          <p:spPr>
            <a:xfrm>
              <a:off x="27200" y="27200"/>
              <a:ext cx="5293858" cy="87428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latin typeface="Comic Sans MS" panose="030F0702030302020204" pitchFamily="66" charset="0"/>
                </a:rPr>
                <a:t>emits a loud audio signal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6830E9FC-1586-4B7C-B73E-19DF13BACCE8}"/>
              </a:ext>
            </a:extLst>
          </p:cNvPr>
          <p:cNvGrpSpPr/>
          <p:nvPr/>
        </p:nvGrpSpPr>
        <p:grpSpPr>
          <a:xfrm>
            <a:off x="703284" y="3267643"/>
            <a:ext cx="5076000" cy="756000"/>
            <a:chOff x="487203" y="1083468"/>
            <a:chExt cx="5521642" cy="9286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xmlns="" id="{9B82F2BD-E548-47A9-B7C3-BFBC8EA141AC}"/>
                </a:ext>
              </a:extLst>
            </p:cNvPr>
            <p:cNvSpPr/>
            <p:nvPr/>
          </p:nvSpPr>
          <p:spPr>
            <a:xfrm>
              <a:off x="487203" y="1083468"/>
              <a:ext cx="5521642" cy="928687"/>
            </a:xfrm>
            <a:prstGeom prst="roundRect">
              <a:avLst>
                <a:gd name="adj" fmla="val 10000"/>
              </a:avLst>
            </a:prstGeom>
            <a:gradFill>
              <a:gsLst>
                <a:gs pos="92000">
                  <a:srgbClr val="DEC614"/>
                </a:gs>
                <a:gs pos="28000">
                  <a:srgbClr val="E2DD00"/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xmlns="" id="{CD009050-BD89-4F0A-A20D-F817AEF8C4F6}"/>
                </a:ext>
              </a:extLst>
            </p:cNvPr>
            <p:cNvSpPr txBox="1"/>
            <p:nvPr/>
          </p:nvSpPr>
          <p:spPr>
            <a:xfrm>
              <a:off x="514403" y="1110668"/>
              <a:ext cx="4903018" cy="874287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 smtClean="0">
                  <a:latin typeface="Comic Sans MS" panose="030F0702030302020204" pitchFamily="66" charset="0"/>
                </a:rPr>
                <a:t>electric </a:t>
              </a:r>
              <a:r>
                <a:rPr lang="en-GB" sz="2400" dirty="0">
                  <a:latin typeface="Comic Sans MS" panose="030F0702030302020204" pitchFamily="66" charset="0"/>
                </a:rPr>
                <a:t>lights flash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CC772B6A-2D37-4312-8358-CDDF6AB38D34}"/>
              </a:ext>
            </a:extLst>
          </p:cNvPr>
          <p:cNvGrpSpPr/>
          <p:nvPr/>
        </p:nvGrpSpPr>
        <p:grpSpPr>
          <a:xfrm>
            <a:off x="1285618" y="4122684"/>
            <a:ext cx="5076000" cy="756000"/>
            <a:chOff x="974407" y="2166937"/>
            <a:chExt cx="5521642" cy="9286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AA29CE53-3417-449F-B13C-3054B4EAF933}"/>
                </a:ext>
              </a:extLst>
            </p:cNvPr>
            <p:cNvSpPr/>
            <p:nvPr/>
          </p:nvSpPr>
          <p:spPr>
            <a:xfrm>
              <a:off x="974407" y="2166937"/>
              <a:ext cx="5521642" cy="928687"/>
            </a:xfrm>
            <a:prstGeom prst="roundRect">
              <a:avLst>
                <a:gd name="adj" fmla="val 10000"/>
              </a:avLst>
            </a:prstGeom>
            <a:gradFill flip="none" rotWithShape="1">
              <a:gsLst>
                <a:gs pos="62000">
                  <a:srgbClr val="EE7748"/>
                </a:gs>
                <a:gs pos="100000">
                  <a:srgbClr val="E47F0E"/>
                </a:gs>
                <a:gs pos="100000">
                  <a:srgbClr val="E5201B"/>
                </a:gs>
                <a:gs pos="37000">
                  <a:srgbClr val="E5201B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xmlns="" id="{3A2559CC-4990-43D8-BA92-DB84FB3B72B2}"/>
                </a:ext>
              </a:extLst>
            </p:cNvPr>
            <p:cNvSpPr txBox="1"/>
            <p:nvPr/>
          </p:nvSpPr>
          <p:spPr>
            <a:xfrm>
              <a:off x="1001607" y="2194137"/>
              <a:ext cx="5219227" cy="87428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dirty="0">
                  <a:latin typeface="Comic Sans MS" panose="030F0702030302020204" pitchFamily="66" charset="0"/>
                </a:rPr>
                <a:t>S</a:t>
              </a:r>
              <a:r>
                <a:rPr lang="en-GB" sz="2400" dirty="0" smtClean="0">
                  <a:latin typeface="Comic Sans MS" panose="030F0702030302020204" pitchFamily="66" charset="0"/>
                </a:rPr>
                <a:t>afety </a:t>
              </a:r>
              <a:r>
                <a:rPr lang="en-GB" sz="2400" dirty="0">
                  <a:latin typeface="Comic Sans MS" panose="030F0702030302020204" pitchFamily="66" charset="0"/>
                </a:rPr>
                <a:t>barriers come down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A885D54-F70A-4725-8374-A4BA2365973B}"/>
              </a:ext>
            </a:extLst>
          </p:cNvPr>
          <p:cNvGrpSpPr/>
          <p:nvPr/>
        </p:nvGrpSpPr>
        <p:grpSpPr>
          <a:xfrm>
            <a:off x="315702" y="5918032"/>
            <a:ext cx="5372720" cy="756000"/>
            <a:chOff x="931075" y="2815829"/>
            <a:chExt cx="5196840" cy="831459"/>
          </a:xfrm>
          <a:gradFill>
            <a:gsLst>
              <a:gs pos="100000">
                <a:srgbClr val="00FE73"/>
              </a:gs>
              <a:gs pos="48000">
                <a:srgbClr val="00A249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xmlns="" id="{F5F7F0C2-DC14-4A64-903E-CA62FD6260A9}"/>
                </a:ext>
              </a:extLst>
            </p:cNvPr>
            <p:cNvSpPr/>
            <p:nvPr/>
          </p:nvSpPr>
          <p:spPr>
            <a:xfrm>
              <a:off x="931076" y="2815829"/>
              <a:ext cx="5196839" cy="807607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xmlns="" id="{B929A4C4-3BED-4C3B-A957-2F6305AA9F73}"/>
                </a:ext>
              </a:extLst>
            </p:cNvPr>
            <p:cNvSpPr txBox="1"/>
            <p:nvPr/>
          </p:nvSpPr>
          <p:spPr>
            <a:xfrm>
              <a:off x="931075" y="2886989"/>
              <a:ext cx="5196839" cy="760299"/>
            </a:xfrm>
            <a:prstGeom prst="rect">
              <a:avLst/>
            </a:prstGeom>
            <a:grp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dirty="0" smtClean="0">
                  <a:latin typeface="Comic Sans MS" panose="030F0702030302020204" pitchFamily="66" charset="0"/>
                </a:rPr>
                <a:t>Barriers </a:t>
              </a:r>
              <a:r>
                <a:rPr lang="en-GB" sz="2100" kern="1200" dirty="0" smtClean="0">
                  <a:latin typeface="Comic Sans MS" panose="030F0702030302020204" pitchFamily="66" charset="0"/>
                </a:rPr>
                <a:t>go </a:t>
              </a:r>
              <a:r>
                <a:rPr lang="en-GB" sz="2100" kern="1200" dirty="0">
                  <a:latin typeface="Comic Sans MS" panose="030F0702030302020204" pitchFamily="66" charset="0"/>
                </a:rPr>
                <a:t>up, traffic resumes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46F97B6D-A2DD-48A1-A8E9-D1E0D1B3FEA0}"/>
              </a:ext>
            </a:extLst>
          </p:cNvPr>
          <p:cNvGrpSpPr/>
          <p:nvPr/>
        </p:nvGrpSpPr>
        <p:grpSpPr>
          <a:xfrm>
            <a:off x="827256" y="5003688"/>
            <a:ext cx="5102595" cy="756000"/>
            <a:chOff x="887628" y="1908890"/>
            <a:chExt cx="5224064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ABDD3ED8-277E-408E-B886-461E5E731635}"/>
                </a:ext>
              </a:extLst>
            </p:cNvPr>
            <p:cNvSpPr/>
            <p:nvPr/>
          </p:nvSpPr>
          <p:spPr>
            <a:xfrm>
              <a:off x="914853" y="1908890"/>
              <a:ext cx="5196839" cy="8076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2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: Rounded Corners 4">
              <a:extLst>
                <a:ext uri="{FF2B5EF4-FFF2-40B4-BE49-F238E27FC236}">
                  <a16:creationId xmlns:a16="http://schemas.microsoft.com/office/drawing/2014/main" xmlns="" id="{0D219410-F37C-4708-B5C8-89DEEBB2F84D}"/>
                </a:ext>
              </a:extLst>
            </p:cNvPr>
            <p:cNvSpPr txBox="1"/>
            <p:nvPr/>
          </p:nvSpPr>
          <p:spPr>
            <a:xfrm>
              <a:off x="887628" y="1932544"/>
              <a:ext cx="4195847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kern="1200" dirty="0">
                  <a:latin typeface="Comic Sans MS" panose="030F0702030302020204" pitchFamily="66" charset="0"/>
                </a:rPr>
                <a:t>train</a:t>
              </a:r>
              <a:r>
                <a:rPr lang="en-GB" sz="2100" dirty="0">
                  <a:latin typeface="Comic Sans MS" panose="030F0702030302020204" pitchFamily="66" charset="0"/>
                </a:rPr>
                <a:t> passing</a:t>
              </a:r>
              <a:r>
                <a:rPr lang="en-GB" sz="2100" kern="1200" dirty="0">
                  <a:latin typeface="Comic Sans MS" panose="030F0702030302020204" pitchFamily="66" charset="0"/>
                </a:rPr>
                <a:t> 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945745" y="4087101"/>
            <a:ext cx="47290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 1</a:t>
            </a:r>
          </a:p>
          <a:p>
            <a:pPr algn="ctr"/>
            <a:r>
              <a:rPr lang="el-GR" dirty="0"/>
              <a:t> </a:t>
            </a:r>
            <a:r>
              <a:rPr lang="en-US" sz="2800" u="sng" dirty="0">
                <a:hlinkClick r:id="rId3"/>
              </a:rPr>
              <a:t>https://youtu.be/LFtIQk8gVmU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93457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701032"/>
            <a:ext cx="10279971" cy="1074442"/>
          </a:xfrm>
        </p:spPr>
        <p:txBody>
          <a:bodyPr anchor="b"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1b. Level crossings</a:t>
            </a:r>
            <a:r>
              <a:t/>
            </a:r>
            <a:br/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guarded by a trained guard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64EFD13-A3B0-4ED2-9F9A-0E30FE347460}"/>
              </a:ext>
            </a:extLst>
          </p:cNvPr>
          <p:cNvGrpSpPr/>
          <p:nvPr/>
        </p:nvGrpSpPr>
        <p:grpSpPr>
          <a:xfrm>
            <a:off x="355388" y="2741805"/>
            <a:ext cx="5196839" cy="807607"/>
            <a:chOff x="0" y="0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1F769750-8258-4064-BDB7-7B33E3E2A09D}"/>
                </a:ext>
              </a:extLst>
            </p:cNvPr>
            <p:cNvSpPr/>
            <p:nvPr/>
          </p:nvSpPr>
          <p:spPr>
            <a:xfrm>
              <a:off x="0" y="0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24000">
                  <a:schemeClr val="accent4">
                    <a:lumMod val="60000"/>
                    <a:lumOff val="40000"/>
                  </a:schemeClr>
                </a:gs>
                <a:gs pos="60000">
                  <a:schemeClr val="accent4">
                    <a:hueOff val="0"/>
                    <a:satOff val="0"/>
                    <a:lumOff val="0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xmlns="" id="{8D62959E-A6D6-422E-914A-69BA4617E9E8}"/>
                </a:ext>
              </a:extLst>
            </p:cNvPr>
            <p:cNvSpPr txBox="1"/>
            <p:nvPr/>
          </p:nvSpPr>
          <p:spPr>
            <a:xfrm>
              <a:off x="23654" y="23654"/>
              <a:ext cx="4257125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dirty="0">
                  <a:latin typeface="Comic Sans MS" panose="030F0702030302020204" pitchFamily="66" charset="0"/>
                </a:rPr>
                <a:t>uses a </a:t>
              </a:r>
              <a:r>
                <a:rPr lang="en-GB" sz="2100" kern="1200" dirty="0">
                  <a:latin typeface="Comic Sans MS" panose="030F0702030302020204" pitchFamily="66" charset="0"/>
                </a:rPr>
                <a:t>whistle to warn pedestrians &amp; vehicles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A768797-5FE2-4070-B090-2514B2422EB8}"/>
              </a:ext>
            </a:extLst>
          </p:cNvPr>
          <p:cNvGrpSpPr/>
          <p:nvPr/>
        </p:nvGrpSpPr>
        <p:grpSpPr>
          <a:xfrm>
            <a:off x="1081565" y="3659388"/>
            <a:ext cx="5196839" cy="807607"/>
            <a:chOff x="435235" y="954445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5DE9E2D0-3C20-4A22-8979-137691521ABF}"/>
                </a:ext>
              </a:extLst>
            </p:cNvPr>
            <p:cNvSpPr/>
            <p:nvPr/>
          </p:nvSpPr>
          <p:spPr>
            <a:xfrm>
              <a:off x="435235" y="954445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22000">
                  <a:schemeClr val="accent6">
                    <a:lumMod val="60000"/>
                    <a:lumOff val="40000"/>
                  </a:schemeClr>
                </a:gs>
                <a:gs pos="62000">
                  <a:schemeClr val="accent6">
                    <a:lumMod val="75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2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xmlns="" id="{88580856-2DFE-42DF-BD84-602BA2B1ADAE}"/>
                </a:ext>
              </a:extLst>
            </p:cNvPr>
            <p:cNvSpPr txBox="1"/>
            <p:nvPr/>
          </p:nvSpPr>
          <p:spPr>
            <a:xfrm>
              <a:off x="458889" y="978099"/>
              <a:ext cx="4189351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kern="1200" dirty="0">
                  <a:latin typeface="Comic Sans MS" panose="030F0702030302020204" pitchFamily="66" charset="0"/>
                </a:rPr>
                <a:t>lowers </a:t>
              </a:r>
              <a:r>
                <a:rPr lang="en-GB" sz="2100" kern="1200" dirty="0" smtClean="0">
                  <a:latin typeface="Comic Sans MS" panose="030F0702030302020204" pitchFamily="66" charset="0"/>
                </a:rPr>
                <a:t>safety </a:t>
              </a:r>
              <a:r>
                <a:rPr lang="en-GB" sz="2100" kern="1200" dirty="0">
                  <a:latin typeface="Comic Sans MS" panose="030F0702030302020204" pitchFamily="66" charset="0"/>
                </a:rPr>
                <a:t>barriers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63B04FB-22E1-4189-AFE2-AB92BE8DE895}"/>
              </a:ext>
            </a:extLst>
          </p:cNvPr>
          <p:cNvGrpSpPr/>
          <p:nvPr/>
        </p:nvGrpSpPr>
        <p:grpSpPr>
          <a:xfrm>
            <a:off x="1798322" y="4576177"/>
            <a:ext cx="5196839" cy="807607"/>
            <a:chOff x="863974" y="1908890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xmlns="" id="{8644D761-A114-4641-B3CB-8BF6EEA0485B}"/>
                </a:ext>
              </a:extLst>
            </p:cNvPr>
            <p:cNvSpPr/>
            <p:nvPr/>
          </p:nvSpPr>
          <p:spPr>
            <a:xfrm>
              <a:off x="863974" y="1908890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11000">
                  <a:schemeClr val="accent6">
                    <a:lumMod val="60000"/>
                    <a:lumOff val="40000"/>
                  </a:schemeClr>
                </a:gs>
                <a:gs pos="100000">
                  <a:schemeClr val="accent4">
                    <a:hueOff val="-2976513"/>
                    <a:satOff val="17933"/>
                    <a:lumOff val="1437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2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xmlns="" id="{F8DD1989-22E7-4EC5-BB5F-B330A31AD897}"/>
                </a:ext>
              </a:extLst>
            </p:cNvPr>
            <p:cNvSpPr txBox="1"/>
            <p:nvPr/>
          </p:nvSpPr>
          <p:spPr>
            <a:xfrm>
              <a:off x="887628" y="1932544"/>
              <a:ext cx="4195847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dirty="0">
                  <a:latin typeface="Comic Sans MS" panose="030F0702030302020204" pitchFamily="66" charset="0"/>
                </a:rPr>
                <a:t>c</a:t>
              </a:r>
              <a:r>
                <a:rPr lang="en-GB" sz="2100" kern="1200" dirty="0">
                  <a:latin typeface="Comic Sans MS" panose="030F0702030302020204" pitchFamily="66" charset="0"/>
                </a:rPr>
                <a:t>hecks that the train has passed and that no other one is coming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A2D00F5-1765-49FC-86A4-24C8519C8F6D}"/>
              </a:ext>
            </a:extLst>
          </p:cNvPr>
          <p:cNvGrpSpPr/>
          <p:nvPr/>
        </p:nvGrpSpPr>
        <p:grpSpPr>
          <a:xfrm>
            <a:off x="2507604" y="5484840"/>
            <a:ext cx="5196839" cy="807607"/>
            <a:chOff x="1299210" y="2863335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606B1B14-7C19-4564-ADE9-2F1424D41015}"/>
                </a:ext>
              </a:extLst>
            </p:cNvPr>
            <p:cNvSpPr/>
            <p:nvPr/>
          </p:nvSpPr>
          <p:spPr>
            <a:xfrm>
              <a:off x="1299210" y="2863335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4BAB6B"/>
                </a:gs>
                <a:gs pos="100000">
                  <a:schemeClr val="accent3">
                    <a:lumMod val="75000"/>
                  </a:schemeClr>
                </a:gs>
                <a:gs pos="98000">
                  <a:srgbClr val="8AA35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xmlns="" id="{25356744-37B6-48A3-ABAF-16F0CA49223F}"/>
                </a:ext>
              </a:extLst>
            </p:cNvPr>
            <p:cNvSpPr txBox="1"/>
            <p:nvPr/>
          </p:nvSpPr>
          <p:spPr>
            <a:xfrm>
              <a:off x="1322864" y="2886989"/>
              <a:ext cx="4189351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dirty="0">
                  <a:latin typeface="Comic Sans MS" panose="030F0702030302020204" pitchFamily="66" charset="0"/>
                </a:rPr>
                <a:t>l</a:t>
              </a:r>
              <a:r>
                <a:rPr lang="en-GB" sz="2100" kern="1200" dirty="0">
                  <a:latin typeface="Comic Sans MS" panose="030F0702030302020204" pitchFamily="66" charset="0"/>
                </a:rPr>
                <a:t>ifts up the barriers, traffic resumes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62A05F3-35F7-4762-B481-34395B0D85C6}"/>
              </a:ext>
            </a:extLst>
          </p:cNvPr>
          <p:cNvGrpSpPr/>
          <p:nvPr/>
        </p:nvGrpSpPr>
        <p:grpSpPr>
          <a:xfrm>
            <a:off x="4865612" y="3433766"/>
            <a:ext cx="524944" cy="524944"/>
            <a:chOff x="4671895" y="618553"/>
            <a:chExt cx="524944" cy="5249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Arrow: Down 26">
              <a:extLst>
                <a:ext uri="{FF2B5EF4-FFF2-40B4-BE49-F238E27FC236}">
                  <a16:creationId xmlns:a16="http://schemas.microsoft.com/office/drawing/2014/main" xmlns="" id="{45889C5F-11B3-4418-B76F-304987F5C6CF}"/>
                </a:ext>
              </a:extLst>
            </p:cNvPr>
            <p:cNvSpPr/>
            <p:nvPr/>
          </p:nvSpPr>
          <p:spPr>
            <a:xfrm>
              <a:off x="4671895" y="618553"/>
              <a:ext cx="524944" cy="524944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Arrow: Down 4">
              <a:extLst>
                <a:ext uri="{FF2B5EF4-FFF2-40B4-BE49-F238E27FC236}">
                  <a16:creationId xmlns:a16="http://schemas.microsoft.com/office/drawing/2014/main" xmlns="" id="{C6D9DA18-CD80-4900-A7EC-18ED8AE2E530}"/>
                </a:ext>
              </a:extLst>
            </p:cNvPr>
            <p:cNvSpPr txBox="1"/>
            <p:nvPr/>
          </p:nvSpPr>
          <p:spPr>
            <a:xfrm>
              <a:off x="4790007" y="618553"/>
              <a:ext cx="288720" cy="395020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FE9F16DB-A483-4683-BBB4-D8EB1DDD4508}"/>
              </a:ext>
            </a:extLst>
          </p:cNvPr>
          <p:cNvGrpSpPr/>
          <p:nvPr/>
        </p:nvGrpSpPr>
        <p:grpSpPr>
          <a:xfrm>
            <a:off x="5753460" y="4349706"/>
            <a:ext cx="524944" cy="524944"/>
            <a:chOff x="4671895" y="618553"/>
            <a:chExt cx="524944" cy="5249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xmlns="" id="{9037B8F9-196C-4DCB-A7E6-CBA3CD6A67A2}"/>
                </a:ext>
              </a:extLst>
            </p:cNvPr>
            <p:cNvSpPr/>
            <p:nvPr/>
          </p:nvSpPr>
          <p:spPr>
            <a:xfrm>
              <a:off x="4671895" y="618553"/>
              <a:ext cx="524944" cy="524944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Arrow: Down 4">
              <a:extLst>
                <a:ext uri="{FF2B5EF4-FFF2-40B4-BE49-F238E27FC236}">
                  <a16:creationId xmlns:a16="http://schemas.microsoft.com/office/drawing/2014/main" xmlns="" id="{65065219-F2E4-4E4A-A1E1-8C57AC4CA719}"/>
                </a:ext>
              </a:extLst>
            </p:cNvPr>
            <p:cNvSpPr txBox="1"/>
            <p:nvPr/>
          </p:nvSpPr>
          <p:spPr>
            <a:xfrm>
              <a:off x="4790007" y="618553"/>
              <a:ext cx="288720" cy="395020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7439D83-12AE-4E23-86FB-3D19B7244063}"/>
              </a:ext>
            </a:extLst>
          </p:cNvPr>
          <p:cNvGrpSpPr/>
          <p:nvPr/>
        </p:nvGrpSpPr>
        <p:grpSpPr>
          <a:xfrm>
            <a:off x="6405306" y="5281638"/>
            <a:ext cx="524944" cy="524944"/>
            <a:chOff x="4671895" y="618553"/>
            <a:chExt cx="524944" cy="5249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xmlns="" id="{755CF771-487A-42DB-BF05-2BB94A070D6D}"/>
                </a:ext>
              </a:extLst>
            </p:cNvPr>
            <p:cNvSpPr/>
            <p:nvPr/>
          </p:nvSpPr>
          <p:spPr>
            <a:xfrm>
              <a:off x="4671895" y="618553"/>
              <a:ext cx="524944" cy="524944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Arrow: Down 4">
              <a:extLst>
                <a:ext uri="{FF2B5EF4-FFF2-40B4-BE49-F238E27FC236}">
                  <a16:creationId xmlns:a16="http://schemas.microsoft.com/office/drawing/2014/main" xmlns="" id="{972785FE-FE28-49BA-BC4D-DF681A21BCDE}"/>
                </a:ext>
              </a:extLst>
            </p:cNvPr>
            <p:cNvSpPr txBox="1"/>
            <p:nvPr/>
          </p:nvSpPr>
          <p:spPr>
            <a:xfrm>
              <a:off x="4790007" y="618553"/>
              <a:ext cx="288720" cy="395020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102765" y="3215896"/>
            <a:ext cx="499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2</a:t>
            </a:r>
          </a:p>
          <a:p>
            <a:pPr algn="ctr"/>
            <a:r>
              <a:rPr lang="en-US" sz="2800" u="sng" dirty="0">
                <a:hlinkClick r:id="rId3"/>
              </a:rPr>
              <a:t>https://youtu.be/ESQa6zFqtM0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666308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457199"/>
            <a:ext cx="11696699" cy="1159728"/>
          </a:xfrm>
        </p:spPr>
        <p:txBody>
          <a:bodyPr anchor="b">
            <a:no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1c. Non – </a:t>
            </a:r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guarded pedestrian </a:t>
            </a:r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level </a:t>
            </a:r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crossings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CAE58835-7A66-4450-9600-BD6E91075E12}"/>
              </a:ext>
            </a:extLst>
          </p:cNvPr>
          <p:cNvSpPr/>
          <p:nvPr/>
        </p:nvSpPr>
        <p:spPr>
          <a:xfrm>
            <a:off x="355677" y="2459114"/>
            <a:ext cx="6457718" cy="780314"/>
          </a:xfrm>
          <a:prstGeom prst="roundRect">
            <a:avLst>
              <a:gd name="adj" fmla="val 10000"/>
            </a:avLst>
          </a:prstGeom>
          <a:gradFill>
            <a:gsLst>
              <a:gs pos="100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hueOff val="11250264"/>
                  <a:satOff val="-16880"/>
                  <a:lumOff val="-2745"/>
                  <a:alphaOff val="0"/>
                  <a:tint val="90000"/>
                  <a:alpha val="100000"/>
                  <a:satMod val="180000"/>
                </a:schemeClr>
              </a:gs>
            </a:gsLst>
            <a:path path="circle">
              <a:fillToRect l="100000" t="100000" r="100000" b="100000"/>
            </a:path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They have no safety means - 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are the most dangerous</a:t>
            </a:r>
          </a:p>
          <a:p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F4CF62F-9ABE-4825-8865-08542F50B73F}"/>
              </a:ext>
            </a:extLst>
          </p:cNvPr>
          <p:cNvGrpSpPr/>
          <p:nvPr/>
        </p:nvGrpSpPr>
        <p:grpSpPr>
          <a:xfrm>
            <a:off x="377473" y="3381229"/>
            <a:ext cx="6204838" cy="731520"/>
            <a:chOff x="0" y="312701"/>
            <a:chExt cx="5934552" cy="61018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90CDC1B0-2CB2-4641-8082-36F31CFC8413}"/>
                </a:ext>
              </a:extLst>
            </p:cNvPr>
            <p:cNvSpPr/>
            <p:nvPr/>
          </p:nvSpPr>
          <p:spPr>
            <a:xfrm>
              <a:off x="0" y="312701"/>
              <a:ext cx="5934552" cy="610185"/>
            </a:xfrm>
            <a:prstGeom prst="roundRect">
              <a:avLst>
                <a:gd name="adj" fmla="val 10000"/>
              </a:avLst>
            </a:prstGeom>
            <a:gradFill>
              <a:gsLst>
                <a:gs pos="100000">
                  <a:schemeClr val="accent4">
                    <a:lumMod val="75000"/>
                  </a:schemeClr>
                </a:gs>
                <a:gs pos="100000">
                  <a:schemeClr val="accent3">
                    <a:hueOff val="0"/>
                    <a:satOff val="0"/>
                    <a:lumOff val="0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xmlns="" id="{D9CE53A2-679D-407E-B885-DEF96A77B3C1}"/>
                </a:ext>
              </a:extLst>
            </p:cNvPr>
            <p:cNvSpPr txBox="1"/>
            <p:nvPr/>
          </p:nvSpPr>
          <p:spPr>
            <a:xfrm>
              <a:off x="17872" y="330573"/>
              <a:ext cx="5494561" cy="5744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once you reach </a:t>
              </a:r>
              <a:r>
                <a:rPr lang="en-GB" sz="2200" kern="1200" dirty="0" smtClean="0">
                  <a:latin typeface="Comic Sans MS" panose="030F0702030302020204" pitchFamily="66" charset="0"/>
                </a:rPr>
                <a:t>in front of them, </a:t>
              </a:r>
              <a:r>
                <a:rPr lang="en-GB" sz="2200" kern="1200" dirty="0">
                  <a:latin typeface="Comic Sans MS" panose="030F0702030302020204" pitchFamily="66" charset="0"/>
                </a:rPr>
                <a:t>stop completely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D750A87-501D-42BA-B507-6386AFFA5298}"/>
              </a:ext>
            </a:extLst>
          </p:cNvPr>
          <p:cNvGrpSpPr/>
          <p:nvPr/>
        </p:nvGrpSpPr>
        <p:grpSpPr>
          <a:xfrm>
            <a:off x="387495" y="4388721"/>
            <a:ext cx="6204838" cy="731520"/>
            <a:chOff x="523636" y="1283749"/>
            <a:chExt cx="5934552" cy="666388"/>
          </a:xfrm>
          <a:gradFill>
            <a:gsLst>
              <a:gs pos="100000">
                <a:srgbClr val="C8C300"/>
              </a:gs>
              <a:gs pos="100000">
                <a:schemeClr val="accent3">
                  <a:hueOff val="11250264"/>
                  <a:satOff val="-16880"/>
                  <a:lumOff val="-2745"/>
                  <a:alphaOff val="0"/>
                  <a:tint val="90000"/>
                  <a:alpha val="100000"/>
                  <a:satMod val="180000"/>
                </a:schemeClr>
              </a:gs>
            </a:gsLst>
            <a:path path="circle">
              <a:fillToRect l="100000" t="100000" r="100000" b="100000"/>
            </a:path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0106E00A-B050-45B0-838E-A6447A2E8D5F}"/>
                </a:ext>
              </a:extLst>
            </p:cNvPr>
            <p:cNvSpPr/>
            <p:nvPr/>
          </p:nvSpPr>
          <p:spPr>
            <a:xfrm>
              <a:off x="523636" y="1283749"/>
              <a:ext cx="5934552" cy="666388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2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xmlns="" id="{7367B563-4FCD-4DE6-880A-932B60830C5A}"/>
                </a:ext>
              </a:extLst>
            </p:cNvPr>
            <p:cNvSpPr txBox="1"/>
            <p:nvPr/>
          </p:nvSpPr>
          <p:spPr>
            <a:xfrm>
              <a:off x="543154" y="1303267"/>
              <a:ext cx="5813754" cy="62735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200" kern="1200" dirty="0">
                  <a:latin typeface="Comic Sans MS" panose="030F0702030302020204" pitchFamily="66" charset="0"/>
                </a:rPr>
                <a:t>check carefully </a:t>
              </a:r>
              <a:r>
                <a:rPr lang="en-GB" sz="2200" dirty="0">
                  <a:latin typeface="Comic Sans MS" panose="030F0702030302020204" pitchFamily="66" charset="0"/>
                </a:rPr>
                <a:t>in both directions</a:t>
              </a:r>
              <a:endParaRPr lang="en-GB" sz="2200" kern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0D0A3EE-6694-4648-83BD-58C062CE9741}"/>
              </a:ext>
            </a:extLst>
          </p:cNvPr>
          <p:cNvGrpSpPr/>
          <p:nvPr/>
        </p:nvGrpSpPr>
        <p:grpSpPr>
          <a:xfrm>
            <a:off x="6005931" y="3914401"/>
            <a:ext cx="600158" cy="600158"/>
            <a:chOff x="5334393" y="700184"/>
            <a:chExt cx="600158" cy="600158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xmlns="" id="{258B7B11-EC0C-44DF-B169-683E504F0534}"/>
                </a:ext>
              </a:extLst>
            </p:cNvPr>
            <p:cNvSpPr/>
            <p:nvPr/>
          </p:nvSpPr>
          <p:spPr>
            <a:xfrm>
              <a:off x="5334393" y="700184"/>
              <a:ext cx="600158" cy="600158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Arrow: Down 6">
              <a:extLst>
                <a:ext uri="{FF2B5EF4-FFF2-40B4-BE49-F238E27FC236}">
                  <a16:creationId xmlns:a16="http://schemas.microsoft.com/office/drawing/2014/main" xmlns="" id="{981FEB72-A7A0-4E4E-9EB6-7E20F7EBE7B1}"/>
                </a:ext>
              </a:extLst>
            </p:cNvPr>
            <p:cNvSpPr txBox="1"/>
            <p:nvPr/>
          </p:nvSpPr>
          <p:spPr>
            <a:xfrm>
              <a:off x="5469429" y="700184"/>
              <a:ext cx="330086" cy="451619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700" kern="12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E8DB78DE-3048-46AE-A249-F5BE7AEDE3E5}"/>
              </a:ext>
            </a:extLst>
          </p:cNvPr>
          <p:cNvGrpSpPr/>
          <p:nvPr/>
        </p:nvGrpSpPr>
        <p:grpSpPr>
          <a:xfrm>
            <a:off x="390900" y="5429534"/>
            <a:ext cx="6204838" cy="882123"/>
            <a:chOff x="1047273" y="2286002"/>
            <a:chExt cx="5934552" cy="66014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273CB778-4071-4754-95A5-4BAC50F81A5F}"/>
                </a:ext>
              </a:extLst>
            </p:cNvPr>
            <p:cNvSpPr/>
            <p:nvPr/>
          </p:nvSpPr>
          <p:spPr>
            <a:xfrm>
              <a:off x="1047273" y="2286002"/>
              <a:ext cx="5934552" cy="660146"/>
            </a:xfrm>
            <a:prstGeom prst="roundRect">
              <a:avLst>
                <a:gd name="adj" fmla="val 10000"/>
              </a:avLst>
            </a:prstGeom>
            <a:gradFill>
              <a:gsLst>
                <a:gs pos="100000">
                  <a:srgbClr val="00B853"/>
                </a:gs>
                <a:gs pos="100000">
                  <a:schemeClr val="accent3">
                    <a:hueOff val="11250264"/>
                    <a:satOff val="-16880"/>
                    <a:lumOff val="-2745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2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xmlns="" id="{B20DF0CB-67AD-4F0A-BC62-9ACF97A1209E}"/>
                </a:ext>
              </a:extLst>
            </p:cNvPr>
            <p:cNvSpPr txBox="1"/>
            <p:nvPr/>
          </p:nvSpPr>
          <p:spPr>
            <a:xfrm>
              <a:off x="1066607" y="2305337"/>
              <a:ext cx="5239835" cy="6214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cross the line quickly only after you make sure there is no danger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BC6853C-01D9-483D-91A2-BD060A1339C6}"/>
              </a:ext>
            </a:extLst>
          </p:cNvPr>
          <p:cNvGrpSpPr/>
          <p:nvPr/>
        </p:nvGrpSpPr>
        <p:grpSpPr>
          <a:xfrm>
            <a:off x="5981560" y="5003514"/>
            <a:ext cx="600158" cy="608625"/>
            <a:chOff x="5334393" y="691717"/>
            <a:chExt cx="600158" cy="60862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xmlns="" id="{FE602563-D0C6-4307-8B01-ADDC8AD244C0}"/>
                </a:ext>
              </a:extLst>
            </p:cNvPr>
            <p:cNvSpPr/>
            <p:nvPr/>
          </p:nvSpPr>
          <p:spPr>
            <a:xfrm>
              <a:off x="5334393" y="700184"/>
              <a:ext cx="600158" cy="600158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Arrow: Down 6">
              <a:extLst>
                <a:ext uri="{FF2B5EF4-FFF2-40B4-BE49-F238E27FC236}">
                  <a16:creationId xmlns:a16="http://schemas.microsoft.com/office/drawing/2014/main" xmlns="" id="{0B157C50-CA34-44AB-9563-17E851DD5688}"/>
                </a:ext>
              </a:extLst>
            </p:cNvPr>
            <p:cNvSpPr txBox="1"/>
            <p:nvPr/>
          </p:nvSpPr>
          <p:spPr>
            <a:xfrm>
              <a:off x="5449553" y="691717"/>
              <a:ext cx="330086" cy="451619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700" kern="120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979828" y="4087101"/>
            <a:ext cx="4891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 3</a:t>
            </a:r>
          </a:p>
          <a:p>
            <a:pPr algn="ctr"/>
            <a:r>
              <a:rPr lang="en-US" sz="2800" u="sng" dirty="0">
                <a:hlinkClick r:id="rId3"/>
              </a:rPr>
              <a:t>https://youtu.be/zVGi5d0XPtc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66637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76" y="536942"/>
            <a:ext cx="11820292" cy="898879"/>
          </a:xfrm>
        </p:spPr>
        <p:txBody>
          <a:bodyPr anchor="b"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Level crossings </a:t>
            </a:r>
            <a:r>
              <a:rPr lang="en-GB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- Why are trains different</a:t>
            </a:r>
            <a:endParaRPr lang="en-GB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DE0CFBBD-4C23-4370-86F8-31FC44B71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970052"/>
              </p:ext>
            </p:extLst>
          </p:nvPr>
        </p:nvGraphicFramePr>
        <p:xfrm>
          <a:off x="325946" y="2445405"/>
          <a:ext cx="11498192" cy="981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AD8887A-261E-4853-BB49-1EA4FC616D83}"/>
              </a:ext>
            </a:extLst>
          </p:cNvPr>
          <p:cNvGrpSpPr/>
          <p:nvPr/>
        </p:nvGrpSpPr>
        <p:grpSpPr>
          <a:xfrm>
            <a:off x="1873562" y="3459270"/>
            <a:ext cx="5568895" cy="779741"/>
            <a:chOff x="1525868" y="1037139"/>
            <a:chExt cx="7852008" cy="77974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D35401D3-A782-4940-A84B-222EF041F315}"/>
                </a:ext>
              </a:extLst>
            </p:cNvPr>
            <p:cNvSpPr/>
            <p:nvPr/>
          </p:nvSpPr>
          <p:spPr>
            <a:xfrm>
              <a:off x="1525868" y="1037139"/>
              <a:ext cx="7852008" cy="77974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5">
              <a:extLst>
                <a:ext uri="{FF2B5EF4-FFF2-40B4-BE49-F238E27FC236}">
                  <a16:creationId xmlns:a16="http://schemas.microsoft.com/office/drawing/2014/main" xmlns="" id="{15F66F0D-7E68-4C34-8F34-3B75B16B613C}"/>
                </a:ext>
              </a:extLst>
            </p:cNvPr>
            <p:cNvSpPr txBox="1"/>
            <p:nvPr/>
          </p:nvSpPr>
          <p:spPr>
            <a:xfrm>
              <a:off x="1563939" y="1075210"/>
              <a:ext cx="7775866" cy="703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200" kern="1200" dirty="0">
                  <a:latin typeface="Comic Sans MS" panose="030F0702030302020204" pitchFamily="66" charset="0"/>
                </a:rPr>
                <a:t>huge mass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7CB20B7-731B-4527-93D2-C2E805CAEDB8}"/>
              </a:ext>
            </a:extLst>
          </p:cNvPr>
          <p:cNvGrpSpPr/>
          <p:nvPr/>
        </p:nvGrpSpPr>
        <p:grpSpPr>
          <a:xfrm>
            <a:off x="1874594" y="4366849"/>
            <a:ext cx="5567665" cy="923329"/>
            <a:chOff x="1571494" y="1910450"/>
            <a:chExt cx="7850978" cy="77974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D0124602-2B9A-4D5A-A65C-232368B25CCB}"/>
                </a:ext>
              </a:extLst>
            </p:cNvPr>
            <p:cNvSpPr/>
            <p:nvPr/>
          </p:nvSpPr>
          <p:spPr>
            <a:xfrm>
              <a:off x="1571494" y="1910450"/>
              <a:ext cx="7850978" cy="77974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5">
              <a:extLst>
                <a:ext uri="{FF2B5EF4-FFF2-40B4-BE49-F238E27FC236}">
                  <a16:creationId xmlns:a16="http://schemas.microsoft.com/office/drawing/2014/main" xmlns="" id="{23B9BAD6-9D5D-4156-8D58-B093E28A6AB0}"/>
                </a:ext>
              </a:extLst>
            </p:cNvPr>
            <p:cNvSpPr txBox="1"/>
            <p:nvPr/>
          </p:nvSpPr>
          <p:spPr>
            <a:xfrm>
              <a:off x="1609565" y="1948521"/>
              <a:ext cx="7774836" cy="703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Comic Sans MS" panose="030F0702030302020204" pitchFamily="66" charset="0"/>
                </a:rPr>
                <a:t>reduced friction coefficient</a:t>
              </a:r>
              <a:r>
                <a:rPr lang="en-GB" smtClean="0"/>
                <a:t> </a:t>
              </a:r>
              <a:r>
                <a:rPr lang="en-GB" sz="2800" dirty="0">
                  <a:latin typeface="Comic Sans MS" panose="030F0702030302020204" pitchFamily="66" charset="0"/>
                </a:rPr>
                <a:t>due to metallic wheels </a:t>
              </a:r>
              <a:r>
                <a:rPr lang="en-GB" smtClean="0"/>
                <a:t> 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BACE52F8-42F2-416F-AD6C-10F73529416A}"/>
              </a:ext>
            </a:extLst>
          </p:cNvPr>
          <p:cNvSpPr/>
          <p:nvPr/>
        </p:nvSpPr>
        <p:spPr>
          <a:xfrm>
            <a:off x="347695" y="5580850"/>
            <a:ext cx="1353602" cy="981307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06460FAB-ECBB-443A-84EA-4A50ADCE5037}"/>
              </a:ext>
            </a:extLst>
          </p:cNvPr>
          <p:cNvGrpSpPr/>
          <p:nvPr/>
        </p:nvGrpSpPr>
        <p:grpSpPr>
          <a:xfrm>
            <a:off x="1867940" y="5580850"/>
            <a:ext cx="5575597" cy="981307"/>
            <a:chOff x="1573038" y="2783762"/>
            <a:chExt cx="7849435" cy="779742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D008B1AB-B2B4-4ADD-B25F-74A481220E0D}"/>
                </a:ext>
              </a:extLst>
            </p:cNvPr>
            <p:cNvSpPr/>
            <p:nvPr/>
          </p:nvSpPr>
          <p:spPr>
            <a:xfrm>
              <a:off x="1573038" y="2783762"/>
              <a:ext cx="7849435" cy="779742"/>
            </a:xfrm>
            <a:prstGeom prst="roundRect">
              <a:avLst>
                <a:gd name="adj" fmla="val 16670"/>
              </a:avLst>
            </a:prstGeom>
            <a:solidFill>
              <a:srgbClr val="E2A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5">
              <a:extLst>
                <a:ext uri="{FF2B5EF4-FFF2-40B4-BE49-F238E27FC236}">
                  <a16:creationId xmlns:a16="http://schemas.microsoft.com/office/drawing/2014/main" xmlns="" id="{8EF5C6BF-AB3A-4E58-856F-0A5A50319CC0}"/>
                </a:ext>
              </a:extLst>
            </p:cNvPr>
            <p:cNvSpPr txBox="1"/>
            <p:nvPr/>
          </p:nvSpPr>
          <p:spPr>
            <a:xfrm>
              <a:off x="1611109" y="2821833"/>
              <a:ext cx="7773293" cy="703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latin typeface="Comic Sans MS" panose="030F0702030302020204" pitchFamily="66" charset="0"/>
                </a:rPr>
                <a:t>Stopping distance &gt; </a:t>
              </a:r>
              <a:r>
                <a:rPr lang="en-GB" sz="2800" b="1" kern="1200" dirty="0">
                  <a:latin typeface="Comic Sans MS" panose="030F0702030302020204" pitchFamily="66" charset="0"/>
                </a:rPr>
                <a:t>over 800 metres</a:t>
              </a:r>
              <a:r>
                <a:rPr lang="en-GB" sz="2800" kern="1200" dirty="0">
                  <a:latin typeface="Comic Sans MS" panose="030F0702030302020204" pitchFamily="66" charset="0"/>
                </a:rPr>
                <a:t>! </a:t>
              </a: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C0B78AA1-5D68-40C0-A65B-EDC9AFA2F70B}"/>
              </a:ext>
            </a:extLst>
          </p:cNvPr>
          <p:cNvSpPr/>
          <p:nvPr/>
        </p:nvSpPr>
        <p:spPr>
          <a:xfrm>
            <a:off x="347695" y="3459270"/>
            <a:ext cx="1324989" cy="779741"/>
          </a:xfrm>
          <a:prstGeom prst="roundRect">
            <a:avLst>
              <a:gd name="adj" fmla="val 16670"/>
            </a:avLst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l-GR" dirty="0"/>
          </a:p>
        </p:txBody>
      </p:sp>
      <p:pic>
        <p:nvPicPr>
          <p:cNvPr id="6" name="Picture 5" descr="A close up of a chair&#10;&#10;Description generated with very high confidence">
            <a:extLst>
              <a:ext uri="{FF2B5EF4-FFF2-40B4-BE49-F238E27FC236}">
                <a16:creationId xmlns:a16="http://schemas.microsoft.com/office/drawing/2014/main" xmlns="" id="{AD46AF2E-AE89-4C3E-855E-5BA925DA9018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" y="4450513"/>
            <a:ext cx="13248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TextBox 27"/>
          <p:cNvSpPr txBox="1"/>
          <p:nvPr/>
        </p:nvSpPr>
        <p:spPr>
          <a:xfrm>
            <a:off x="7830208" y="4372914"/>
            <a:ext cx="40464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</a:t>
            </a:r>
            <a:r>
              <a:rPr lang="en-US" sz="4400" dirty="0" smtClean="0">
                <a:solidFill>
                  <a:srgbClr val="FF0000"/>
                </a:solidFill>
              </a:rPr>
              <a:t>  </a:t>
            </a:r>
            <a:r>
              <a:rPr lang="en-US" sz="4400" b="1" dirty="0" smtClean="0">
                <a:solidFill>
                  <a:srgbClr val="FF0000"/>
                </a:solidFill>
              </a:rPr>
              <a:t>4</a:t>
            </a:r>
            <a:endParaRPr lang="el-GR" sz="4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u="sng" dirty="0">
                <a:solidFill>
                  <a:schemeClr val="tx2"/>
                </a:solidFill>
              </a:rPr>
              <a:t>https</a:t>
            </a:r>
            <a:r>
              <a:rPr lang="en-US" sz="2400" u="sng" dirty="0" smtClean="0">
                <a:solidFill>
                  <a:schemeClr val="tx2"/>
                </a:solidFill>
              </a:rPr>
              <a:t>://youtu</a:t>
            </a:r>
            <a:r>
              <a:rPr lang="el-GR" sz="2400" u="sng" dirty="0" smtClean="0">
                <a:solidFill>
                  <a:schemeClr val="tx2"/>
                </a:solidFill>
              </a:rPr>
              <a:t>.</a:t>
            </a:r>
            <a:r>
              <a:rPr lang="en-US" sz="2400" u="sng" dirty="0" smtClean="0">
                <a:solidFill>
                  <a:schemeClr val="tx2"/>
                </a:solidFill>
              </a:rPr>
              <a:t>be/qlIqsjpC0LQ</a:t>
            </a:r>
            <a:endParaRPr lang="en-US" sz="2400" u="sng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12508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22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A3A4178E-C8E2-437F-BFA9-16F91B72D4D0}"/>
              </a:ext>
            </a:extLst>
          </p:cNvPr>
          <p:cNvSpPr txBox="1">
            <a:spLocks/>
          </p:cNvSpPr>
          <p:nvPr/>
        </p:nvSpPr>
        <p:spPr>
          <a:xfrm>
            <a:off x="370305" y="356354"/>
            <a:ext cx="11760474" cy="10744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Level crossings - Instructions for drivers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1DD4ADA-DB2C-42A3-80C4-78857EA4D302}"/>
              </a:ext>
            </a:extLst>
          </p:cNvPr>
          <p:cNvGrpSpPr/>
          <p:nvPr/>
        </p:nvGrpSpPr>
        <p:grpSpPr>
          <a:xfrm>
            <a:off x="228410" y="2583380"/>
            <a:ext cx="5760000" cy="1291189"/>
            <a:chOff x="0" y="0"/>
            <a:chExt cx="5986256" cy="129118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xmlns="" id="{61F8AF3D-2BCD-4346-B657-A70F97E5EAC3}"/>
                </a:ext>
              </a:extLst>
            </p:cNvPr>
            <p:cNvSpPr/>
            <p:nvPr/>
          </p:nvSpPr>
          <p:spPr>
            <a:xfrm>
              <a:off x="0" y="0"/>
              <a:ext cx="5986256" cy="12911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xmlns="" id="{288F165B-9B70-49D6-8D9B-C14354498905}"/>
                </a:ext>
              </a:extLst>
            </p:cNvPr>
            <p:cNvSpPr txBox="1"/>
            <p:nvPr/>
          </p:nvSpPr>
          <p:spPr>
            <a:xfrm>
              <a:off x="1326370" y="0"/>
              <a:ext cx="4659885" cy="1291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kern="1200" dirty="0">
                  <a:latin typeface="Comic Sans MS" panose="030F0702030302020204" pitchFamily="66" charset="0"/>
                </a:rPr>
                <a:t>  Respect the signs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3C2EAA49-5A9A-48DF-A233-8BE3FE45DC1C}"/>
              </a:ext>
            </a:extLst>
          </p:cNvPr>
          <p:cNvGrpSpPr/>
          <p:nvPr/>
        </p:nvGrpSpPr>
        <p:grpSpPr>
          <a:xfrm>
            <a:off x="228410" y="3983555"/>
            <a:ext cx="5760000" cy="1291189"/>
            <a:chOff x="0" y="1420307"/>
            <a:chExt cx="5986256" cy="129118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0A617BED-54CF-441D-BFBB-C6ACCCDAEE92}"/>
                </a:ext>
              </a:extLst>
            </p:cNvPr>
            <p:cNvSpPr/>
            <p:nvPr/>
          </p:nvSpPr>
          <p:spPr>
            <a:xfrm>
              <a:off x="0" y="1420307"/>
              <a:ext cx="5986256" cy="12911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xmlns="" id="{D0029F04-B10E-45C8-8317-866E2649723B}"/>
                </a:ext>
              </a:extLst>
            </p:cNvPr>
            <p:cNvSpPr txBox="1"/>
            <p:nvPr/>
          </p:nvSpPr>
          <p:spPr>
            <a:xfrm>
              <a:off x="1326370" y="1420307"/>
              <a:ext cx="4659885" cy="1291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mtClean="0"/>
                <a:t>  </a:t>
              </a:r>
              <a:r>
                <a:rPr lang="en-GB" sz="3400" dirty="0">
                  <a:latin typeface="Comic Sans MS" panose="030F0702030302020204" pitchFamily="66" charset="0"/>
                </a:rPr>
                <a:t>Slow down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D57754A-F30A-46F0-BD49-9111EB179C35}"/>
              </a:ext>
            </a:extLst>
          </p:cNvPr>
          <p:cNvGrpSpPr/>
          <p:nvPr/>
        </p:nvGrpSpPr>
        <p:grpSpPr>
          <a:xfrm>
            <a:off x="218885" y="5402781"/>
            <a:ext cx="5760000" cy="1291189"/>
            <a:chOff x="0" y="2840615"/>
            <a:chExt cx="5986256" cy="1291189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39E7960A-A58A-4B08-B7C8-B784C38476C1}"/>
                </a:ext>
              </a:extLst>
            </p:cNvPr>
            <p:cNvSpPr/>
            <p:nvPr/>
          </p:nvSpPr>
          <p:spPr>
            <a:xfrm>
              <a:off x="0" y="2840615"/>
              <a:ext cx="5986256" cy="12911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xmlns="" id="{95295715-61EF-4C81-96EC-2BF1D25D3876}"/>
                </a:ext>
              </a:extLst>
            </p:cNvPr>
            <p:cNvSpPr txBox="1"/>
            <p:nvPr/>
          </p:nvSpPr>
          <p:spPr>
            <a:xfrm>
              <a:off x="1326370" y="2840615"/>
              <a:ext cx="4659885" cy="1291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mtClean="0"/>
                <a:t>  </a:t>
              </a:r>
              <a:r>
                <a:rPr lang="en-GB" sz="3400" dirty="0">
                  <a:latin typeface="Comic Sans MS" panose="030F0702030302020204" pitchFamily="66" charset="0"/>
                </a:rPr>
                <a:t>Lower the volume of music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253962B7-7448-47EF-9B12-52B19D53C5A3}"/>
              </a:ext>
            </a:extLst>
          </p:cNvPr>
          <p:cNvGrpSpPr/>
          <p:nvPr/>
        </p:nvGrpSpPr>
        <p:grpSpPr>
          <a:xfrm>
            <a:off x="6141347" y="3993080"/>
            <a:ext cx="5760000" cy="1291189"/>
            <a:chOff x="0" y="1420308"/>
            <a:chExt cx="5986256" cy="1291189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xmlns="" id="{79598390-F2A1-4E0C-9936-F33B44928236}"/>
                </a:ext>
              </a:extLst>
            </p:cNvPr>
            <p:cNvSpPr/>
            <p:nvPr/>
          </p:nvSpPr>
          <p:spPr>
            <a:xfrm>
              <a:off x="0" y="1420308"/>
              <a:ext cx="5986256" cy="12911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ectangle: Rounded Corners 4">
              <a:extLst>
                <a:ext uri="{FF2B5EF4-FFF2-40B4-BE49-F238E27FC236}">
                  <a16:creationId xmlns:a16="http://schemas.microsoft.com/office/drawing/2014/main" xmlns="" id="{E370FDA1-88B6-4788-B5A8-892ACEDA1D84}"/>
                </a:ext>
              </a:extLst>
            </p:cNvPr>
            <p:cNvSpPr txBox="1"/>
            <p:nvPr/>
          </p:nvSpPr>
          <p:spPr>
            <a:xfrm>
              <a:off x="1326370" y="1420308"/>
              <a:ext cx="4659885" cy="1291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400" dirty="0">
                  <a:latin typeface="Comic Sans MS" panose="030F0702030302020204" pitchFamily="66" charset="0"/>
                </a:rPr>
                <a:t>Mind </a:t>
              </a:r>
              <a:r>
                <a:rPr lang="en-GB" sz="3400" dirty="0" smtClean="0">
                  <a:latin typeface="Comic Sans MS" panose="030F0702030302020204" pitchFamily="66" charset="0"/>
                </a:rPr>
                <a:t>vehicle </a:t>
              </a:r>
              <a:r>
                <a:rPr lang="en-GB" sz="3400" dirty="0">
                  <a:latin typeface="Comic Sans MS" panose="030F0702030302020204" pitchFamily="66" charset="0"/>
                </a:rPr>
                <a:t>length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DC6195F2-7D63-4666-B6BD-D1C66F3AA90A}"/>
              </a:ext>
            </a:extLst>
          </p:cNvPr>
          <p:cNvGrpSpPr/>
          <p:nvPr/>
        </p:nvGrpSpPr>
        <p:grpSpPr>
          <a:xfrm>
            <a:off x="6169922" y="5412306"/>
            <a:ext cx="5760000" cy="1291189"/>
            <a:chOff x="-9525" y="2840616"/>
            <a:chExt cx="5995780" cy="1291189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DEB16C9C-A812-4009-95CE-BD677DB40409}"/>
                </a:ext>
              </a:extLst>
            </p:cNvPr>
            <p:cNvSpPr/>
            <p:nvPr/>
          </p:nvSpPr>
          <p:spPr>
            <a:xfrm>
              <a:off x="-9525" y="2840616"/>
              <a:ext cx="5986256" cy="12911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xmlns="" id="{171AA281-A911-4386-875F-1DB287E0102D}"/>
                </a:ext>
              </a:extLst>
            </p:cNvPr>
            <p:cNvSpPr txBox="1"/>
            <p:nvPr/>
          </p:nvSpPr>
          <p:spPr>
            <a:xfrm>
              <a:off x="1326370" y="2840616"/>
              <a:ext cx="4659885" cy="1291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400" dirty="0">
                  <a:latin typeface="Comic Sans MS" panose="030F0702030302020204" pitchFamily="66" charset="0"/>
                </a:rPr>
                <a:t>Do not stop on </a:t>
              </a:r>
              <a:r>
                <a:rPr lang="en-GB" sz="3400" dirty="0" smtClean="0">
                  <a:latin typeface="Comic Sans MS" panose="030F0702030302020204" pitchFamily="66" charset="0"/>
                </a:rPr>
                <a:t>tracks</a:t>
              </a:r>
              <a:endParaRPr lang="en-GB" sz="34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8A4D34D4-AF1F-4BEC-ABF0-D75AA5582341}"/>
              </a:ext>
            </a:extLst>
          </p:cNvPr>
          <p:cNvGrpSpPr/>
          <p:nvPr/>
        </p:nvGrpSpPr>
        <p:grpSpPr>
          <a:xfrm>
            <a:off x="6141347" y="2592905"/>
            <a:ext cx="5760000" cy="1291189"/>
            <a:chOff x="0" y="0"/>
            <a:chExt cx="5986256" cy="1291189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7A4D9ABF-C1A2-4841-B59F-6350586C5DE3}"/>
                </a:ext>
              </a:extLst>
            </p:cNvPr>
            <p:cNvSpPr/>
            <p:nvPr/>
          </p:nvSpPr>
          <p:spPr>
            <a:xfrm>
              <a:off x="0" y="0"/>
              <a:ext cx="5986256" cy="12911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ectangle: Rounded Corners 4">
              <a:extLst>
                <a:ext uri="{FF2B5EF4-FFF2-40B4-BE49-F238E27FC236}">
                  <a16:creationId xmlns:a16="http://schemas.microsoft.com/office/drawing/2014/main" xmlns="" id="{6B2ACA52-71B1-441C-8410-17F6BA13B52C}"/>
                </a:ext>
              </a:extLst>
            </p:cNvPr>
            <p:cNvSpPr txBox="1"/>
            <p:nvPr/>
          </p:nvSpPr>
          <p:spPr>
            <a:xfrm>
              <a:off x="1326370" y="0"/>
              <a:ext cx="4659885" cy="12911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indent="0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400" dirty="0">
                  <a:latin typeface="Comic Sans MS" panose="030F0702030302020204" pitchFamily="66" charset="0"/>
                </a:rPr>
                <a:t>Watch out for traffic jams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1FEF2D9-934E-4269-A7BA-C51F32BB919D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260" y="4247590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9364460-C508-4D2E-BBA3-6D4EDF6133E5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5765" y="4256049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F52B68-3290-46E0-A43E-B31428C4148D}"/>
              </a:ext>
            </a:extLst>
          </p:cNvPr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383" y="2814113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A65C108-6245-413C-B2B5-299BEF6F51F6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0304" y="2858215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4E55EAF-5CF6-40F7-A035-88E1E831B713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3922" y="5654242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B16D7CA-9A12-4914-ADD0-6C4E5D32F1A6}"/>
              </a:ext>
            </a:extLst>
          </p:cNvPr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34383" y="5695591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8703220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50021"/>
            <a:ext cx="11820525" cy="1074442"/>
          </a:xfrm>
        </p:spPr>
        <p:txBody>
          <a:bodyPr anchor="b"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Level crossings - Instructions for drivers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D81F7B2-7C1E-4DB1-8B9F-1DD20D57E635}"/>
              </a:ext>
            </a:extLst>
          </p:cNvPr>
          <p:cNvGrpSpPr/>
          <p:nvPr/>
        </p:nvGrpSpPr>
        <p:grpSpPr>
          <a:xfrm>
            <a:off x="82086" y="2529526"/>
            <a:ext cx="5760000" cy="1282499"/>
            <a:chOff x="0" y="0"/>
            <a:chExt cx="5703228" cy="128249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xmlns="" id="{FA218803-E14A-4931-81BD-F5F309E758F1}"/>
                </a:ext>
              </a:extLst>
            </p:cNvPr>
            <p:cNvSpPr/>
            <p:nvPr/>
          </p:nvSpPr>
          <p:spPr>
            <a:xfrm>
              <a:off x="0" y="0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xmlns="" id="{68531F7A-2752-4B5E-BFDF-70B9B563246B}"/>
                </a:ext>
              </a:extLst>
            </p:cNvPr>
            <p:cNvSpPr txBox="1"/>
            <p:nvPr/>
          </p:nvSpPr>
          <p:spPr>
            <a:xfrm>
              <a:off x="1268895" y="0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mtClean="0"/>
                <a:t>     </a:t>
              </a:r>
              <a:r>
                <a:rPr lang="en-GB" sz="3200" kern="1200" dirty="0">
                  <a:latin typeface="Comic Sans MS" panose="030F0702030302020204" pitchFamily="66" charset="0"/>
                </a:rPr>
                <a:t>Do not manoeuvre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D8BA027-9EDA-4F45-8FBC-31F02705978C}"/>
              </a:ext>
            </a:extLst>
          </p:cNvPr>
          <p:cNvGrpSpPr/>
          <p:nvPr/>
        </p:nvGrpSpPr>
        <p:grpSpPr>
          <a:xfrm>
            <a:off x="82086" y="3940275"/>
            <a:ext cx="5760000" cy="1282499"/>
            <a:chOff x="0" y="1410749"/>
            <a:chExt cx="5703228" cy="1282499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01FC268A-F87F-401A-9D7E-300CAA3A5F83}"/>
                </a:ext>
              </a:extLst>
            </p:cNvPr>
            <p:cNvSpPr/>
            <p:nvPr/>
          </p:nvSpPr>
          <p:spPr>
            <a:xfrm>
              <a:off x="0" y="141074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7">
              <a:extLst>
                <a:ext uri="{FF2B5EF4-FFF2-40B4-BE49-F238E27FC236}">
                  <a16:creationId xmlns:a16="http://schemas.microsoft.com/office/drawing/2014/main" xmlns="" id="{EF0E291D-6FAC-41CB-8CCC-ADD962A9D2B1}"/>
                </a:ext>
              </a:extLst>
            </p:cNvPr>
            <p:cNvSpPr txBox="1"/>
            <p:nvPr/>
          </p:nvSpPr>
          <p:spPr>
            <a:xfrm>
              <a:off x="1268895" y="141074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kern="1200" dirty="0">
                  <a:latin typeface="Comic Sans MS" panose="030F0702030302020204" pitchFamily="66" charset="0"/>
                </a:rPr>
                <a:t>Wait </a:t>
              </a:r>
              <a:r>
                <a:rPr lang="en-GB" sz="2100" dirty="0">
                  <a:latin typeface="Comic Sans MS" panose="030F0702030302020204" pitchFamily="66" charset="0"/>
                </a:rPr>
                <a:t>for all warning signals </a:t>
              </a:r>
              <a:r>
                <a:rPr lang="en-GB" sz="2100" kern="1200" dirty="0">
                  <a:latin typeface="Comic Sans MS" panose="030F0702030302020204" pitchFamily="66" charset="0"/>
                </a:rPr>
                <a:t>to stop and for the barriers to open completely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5240BA5-D067-4E95-B1AE-29BB2693DA90}"/>
              </a:ext>
            </a:extLst>
          </p:cNvPr>
          <p:cNvGrpSpPr/>
          <p:nvPr/>
        </p:nvGrpSpPr>
        <p:grpSpPr>
          <a:xfrm>
            <a:off x="82086" y="5351025"/>
            <a:ext cx="5760000" cy="1282499"/>
            <a:chOff x="0" y="2821499"/>
            <a:chExt cx="5703228" cy="1282499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C1619C7B-0F49-4150-8B9D-E1636F810447}"/>
                </a:ext>
              </a:extLst>
            </p:cNvPr>
            <p:cNvSpPr/>
            <p:nvPr/>
          </p:nvSpPr>
          <p:spPr>
            <a:xfrm>
              <a:off x="0" y="282149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10">
              <a:extLst>
                <a:ext uri="{FF2B5EF4-FFF2-40B4-BE49-F238E27FC236}">
                  <a16:creationId xmlns:a16="http://schemas.microsoft.com/office/drawing/2014/main" xmlns="" id="{4A45FE5A-1246-45AE-AAE6-6F65D8FDC3B9}"/>
                </a:ext>
              </a:extLst>
            </p:cNvPr>
            <p:cNvSpPr txBox="1"/>
            <p:nvPr/>
          </p:nvSpPr>
          <p:spPr>
            <a:xfrm>
              <a:off x="1268895" y="282149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dirty="0">
                  <a:latin typeface="Comic Sans MS" panose="030F0702030302020204" pitchFamily="66" charset="0"/>
                </a:rPr>
                <a:t>Don’t forget: Trains may be coming from both directions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041BF0AD-212F-4BAF-B4D3-A58D03B10FB7}"/>
              </a:ext>
            </a:extLst>
          </p:cNvPr>
          <p:cNvGrpSpPr/>
          <p:nvPr/>
        </p:nvGrpSpPr>
        <p:grpSpPr>
          <a:xfrm>
            <a:off x="6187611" y="2539051"/>
            <a:ext cx="5760000" cy="1282499"/>
            <a:chOff x="0" y="0"/>
            <a:chExt cx="5703228" cy="1282499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7E2BBDFE-DD17-4F51-A904-7BF45E5025F0}"/>
                </a:ext>
              </a:extLst>
            </p:cNvPr>
            <p:cNvSpPr/>
            <p:nvPr/>
          </p:nvSpPr>
          <p:spPr>
            <a:xfrm>
              <a:off x="0" y="0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: Rounded Corners 4">
              <a:extLst>
                <a:ext uri="{FF2B5EF4-FFF2-40B4-BE49-F238E27FC236}">
                  <a16:creationId xmlns:a16="http://schemas.microsoft.com/office/drawing/2014/main" xmlns="" id="{BC5A9ADE-4232-444C-A5AB-8D85E2D16F6E}"/>
                </a:ext>
              </a:extLst>
            </p:cNvPr>
            <p:cNvSpPr txBox="1"/>
            <p:nvPr/>
          </p:nvSpPr>
          <p:spPr>
            <a:xfrm>
              <a:off x="1268895" y="0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dirty="0">
                  <a:latin typeface="Comic Sans MS" panose="030F0702030302020204" pitchFamily="66" charset="0"/>
                </a:rPr>
                <a:t>If the signals go off while you are on the line, continue crossing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B920D71-2DC4-4A1C-B053-E25D3A01FE21}"/>
              </a:ext>
            </a:extLst>
          </p:cNvPr>
          <p:cNvGrpSpPr/>
          <p:nvPr/>
        </p:nvGrpSpPr>
        <p:grpSpPr>
          <a:xfrm>
            <a:off x="6187611" y="3949800"/>
            <a:ext cx="5760000" cy="1282499"/>
            <a:chOff x="0" y="1410749"/>
            <a:chExt cx="5703228" cy="1282499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xmlns="" id="{1138A133-0CA1-4B60-AEB7-57F1F2EF3776}"/>
                </a:ext>
              </a:extLst>
            </p:cNvPr>
            <p:cNvSpPr/>
            <p:nvPr/>
          </p:nvSpPr>
          <p:spPr>
            <a:xfrm>
              <a:off x="0" y="141074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ectangle: Rounded Corners 7">
              <a:extLst>
                <a:ext uri="{FF2B5EF4-FFF2-40B4-BE49-F238E27FC236}">
                  <a16:creationId xmlns:a16="http://schemas.microsoft.com/office/drawing/2014/main" xmlns="" id="{3902752B-2566-4D53-9BEE-90583DE22E1C}"/>
                </a:ext>
              </a:extLst>
            </p:cNvPr>
            <p:cNvSpPr txBox="1"/>
            <p:nvPr/>
          </p:nvSpPr>
          <p:spPr>
            <a:xfrm>
              <a:off x="1268895" y="141074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100" dirty="0">
                  <a:latin typeface="Comic Sans MS" panose="030F0702030302020204" pitchFamily="66" charset="0"/>
                </a:rPr>
                <a:t>If your vehicle is trapped between the barriers, move on, even if it means breaking them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65BF5F57-B658-4C6E-88D0-73893B969902}"/>
              </a:ext>
            </a:extLst>
          </p:cNvPr>
          <p:cNvGrpSpPr/>
          <p:nvPr/>
        </p:nvGrpSpPr>
        <p:grpSpPr>
          <a:xfrm>
            <a:off x="6199456" y="5363677"/>
            <a:ext cx="5760000" cy="1282499"/>
            <a:chOff x="0" y="2821499"/>
            <a:chExt cx="5703228" cy="1282499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1ED10946-2F31-41AB-AB71-8B5088802DD8}"/>
                </a:ext>
              </a:extLst>
            </p:cNvPr>
            <p:cNvSpPr/>
            <p:nvPr/>
          </p:nvSpPr>
          <p:spPr>
            <a:xfrm>
              <a:off x="0" y="282149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Rectangle: Rounded Corners 4">
              <a:extLst>
                <a:ext uri="{FF2B5EF4-FFF2-40B4-BE49-F238E27FC236}">
                  <a16:creationId xmlns:a16="http://schemas.microsoft.com/office/drawing/2014/main" xmlns="" id="{BC7403D4-AD42-4A51-99CA-14FD4918E561}"/>
                </a:ext>
              </a:extLst>
            </p:cNvPr>
            <p:cNvSpPr txBox="1"/>
            <p:nvPr/>
          </p:nvSpPr>
          <p:spPr>
            <a:xfrm>
              <a:off x="1268895" y="282149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100" dirty="0">
                  <a:latin typeface="Comic Sans MS" panose="030F0702030302020204" pitchFamily="66" charset="0"/>
                </a:rPr>
                <a:t>If the vehicle stalls on the lines, help passengers out and run away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11F91EE-CA62-429C-9EAD-D1541C470CE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9628" y="5611407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8D1F437-04DD-4027-9A2C-6C01D4C68540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347" y="2760209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E1D10E-F040-4F27-A8FF-F051D886D453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1" y="5598713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EB68E2F-EFF8-4823-961C-0D0F353F6D74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4389" y="4198283"/>
            <a:ext cx="1152000" cy="79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834A208-6D47-4272-98DE-62BE1E805488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06393" y="2747955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B4E4EB3-60E6-4554-9290-6A945CF52D2E}"/>
              </a:ext>
            </a:extLst>
          </p:cNvPr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40571" y="4184765"/>
            <a:ext cx="115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44706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350021"/>
            <a:ext cx="11713028" cy="1074442"/>
          </a:xfrm>
        </p:spPr>
        <p:txBody>
          <a:bodyPr anchor="b"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Level crossings - Instructions for drivers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2983" y="4040975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 5</a:t>
            </a:r>
          </a:p>
          <a:p>
            <a:pPr algn="ctr"/>
            <a:r>
              <a:rPr lang="en-US" sz="2800" u="sng" dirty="0">
                <a:hlinkClick r:id="rId3"/>
              </a:rPr>
              <a:t>https://youtu.be/VPr8-1uFl_Q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20007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339511"/>
            <a:ext cx="11713028" cy="1074442"/>
          </a:xfrm>
        </p:spPr>
        <p:txBody>
          <a:bodyPr anchor="b">
            <a:no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Level crossings - Instructions for pedestrians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319B66E8-6296-47BF-9818-B49566FE9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7228905"/>
              </p:ext>
            </p:extLst>
          </p:nvPr>
        </p:nvGraphicFramePr>
        <p:xfrm>
          <a:off x="332834" y="2387752"/>
          <a:ext cx="5978670" cy="116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4A20C85-3AD9-48BB-B4EC-E02227CC1B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4" y="2588770"/>
            <a:ext cx="1176297" cy="805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64DDFA04-5366-4759-B8EB-C41BD81C34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796781"/>
              </p:ext>
            </p:extLst>
          </p:nvPr>
        </p:nvGraphicFramePr>
        <p:xfrm>
          <a:off x="325878" y="3712979"/>
          <a:ext cx="5978670" cy="116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xmlns="" id="{A2F008B0-0598-4E3F-8B5A-9759B81EE8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1502980"/>
              </p:ext>
            </p:extLst>
          </p:nvPr>
        </p:nvGraphicFramePr>
        <p:xfrm>
          <a:off x="333306" y="5040353"/>
          <a:ext cx="5978670" cy="116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pSp>
        <p:nvGrpSpPr>
          <p:cNvPr id="14" name="Diagram group">
            <a:extLst>
              <a:ext uri="{FF2B5EF4-FFF2-40B4-BE49-F238E27FC236}">
                <a16:creationId xmlns:a16="http://schemas.microsoft.com/office/drawing/2014/main" xmlns="" id="{0F043DD7-F5AE-43B8-A273-AB102DFB00E9}"/>
              </a:ext>
            </a:extLst>
          </p:cNvPr>
          <p:cNvGrpSpPr/>
          <p:nvPr/>
        </p:nvGrpSpPr>
        <p:grpSpPr>
          <a:xfrm>
            <a:off x="6688178" y="2411613"/>
            <a:ext cx="5160922" cy="1459100"/>
            <a:chOff x="0" y="506732"/>
            <a:chExt cx="4353371" cy="26120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zoom="95000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16642128-9DEC-4891-B9BE-1A0FC2925CCB}"/>
                </a:ext>
              </a:extLst>
            </p:cNvPr>
            <p:cNvGrpSpPr/>
            <p:nvPr/>
          </p:nvGrpSpPr>
          <p:grpSpPr>
            <a:xfrm>
              <a:off x="0" y="506732"/>
              <a:ext cx="4353371" cy="2612022"/>
              <a:chOff x="0" y="506732"/>
              <a:chExt cx="4353371" cy="261202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A57108D3-3A86-4197-A84D-924D2D50998D}"/>
                  </a:ext>
                </a:extLst>
              </p:cNvPr>
              <p:cNvSpPr/>
              <p:nvPr/>
            </p:nvSpPr>
            <p:spPr>
              <a:xfrm>
                <a:off x="0" y="506732"/>
                <a:ext cx="4353371" cy="261202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8C722E72-2919-448B-BFFA-ACAF5B5A9538}"/>
                  </a:ext>
                </a:extLst>
              </p:cNvPr>
              <p:cNvSpPr txBox="1"/>
              <p:nvPr/>
            </p:nvSpPr>
            <p:spPr>
              <a:xfrm>
                <a:off x="0" y="693970"/>
                <a:ext cx="4353371" cy="2237545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2400" tIns="152400" rIns="152400" bIns="152400" numCol="1" spcCol="1270" anchor="ctr" anchorCtr="0">
                <a:spAutoFit/>
              </a:bodyPr>
              <a:lstStyle/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GB" sz="1400" b="1" kern="1200" dirty="0">
                    <a:solidFill>
                      <a:schemeClr val="tx1"/>
                    </a:solidFill>
                  </a:rPr>
                  <a:t>ATTENTION</a:t>
                </a:r>
                <a:r>
                  <a:rPr lang="en-GB" sz="1400" kern="12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GB" sz="1400" kern="1200" dirty="0">
                    <a:solidFill>
                      <a:schemeClr val="tx1"/>
                    </a:solidFill>
                  </a:rPr>
                  <a:t> Most accidents involve people who cross specific crossings very often. 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GB" sz="1400" b="1" kern="1200" dirty="0">
                    <a:solidFill>
                      <a:schemeClr val="tx1"/>
                    </a:solidFill>
                  </a:rPr>
                  <a:t>Doing the same thing every day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GB" smtClean="0"/>
                  <a:t> </a:t>
                </a:r>
                <a:r>
                  <a:rPr lang="en-GB" sz="1400" kern="1200" dirty="0">
                    <a:solidFill>
                      <a:schemeClr val="tx1"/>
                    </a:solidFill>
                  </a:rPr>
                  <a:t>means that you may not be as careful as you should! 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n-GB" sz="1400" b="1" u="sng" kern="1200" dirty="0">
                    <a:solidFill>
                      <a:schemeClr val="tx1"/>
                    </a:solidFill>
                  </a:rPr>
                  <a:t>Always remain vigilant!</a:t>
                </a: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7C0595E-2E0B-4E06-B729-30885D8EBB6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719" y="4168850"/>
            <a:ext cx="5356152" cy="236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81011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  <p:bldGraphic spid="13" grpId="0">
        <p:bldAsOne/>
      </p:bldGraphic>
      <p:bldGraphic spid="1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087ADEAB-EEC2-49C0-B211-CD840C8D13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8789815"/>
              </p:ext>
            </p:extLst>
          </p:nvPr>
        </p:nvGraphicFramePr>
        <p:xfrm>
          <a:off x="276362" y="3654170"/>
          <a:ext cx="5127031" cy="3136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" name="Picture 19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4A498E07-6969-408C-AA81-B4441FFACC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8" r="-1" b="-1"/>
          <a:stretch/>
        </p:blipFill>
        <p:spPr>
          <a:xfrm>
            <a:off x="6434254" y="10"/>
            <a:ext cx="5757745" cy="4882737"/>
          </a:xfrm>
          <a:prstGeom prst="rect">
            <a:avLst/>
          </a:prstGeom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A528217C-4F85-444D-96EB-D1D472A1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05" y="305886"/>
            <a:ext cx="5127031" cy="920754"/>
          </a:xfrm>
        </p:spPr>
        <p:txBody>
          <a:bodyPr>
            <a:normAutofit/>
          </a:bodyPr>
          <a:lstStyle/>
          <a:p>
            <a:r>
              <a:rPr lang="en-GB" sz="4100" dirty="0">
                <a:latin typeface="Comic Sans MS" panose="030F0702030302020204" pitchFamily="66" charset="0"/>
              </a:rPr>
              <a:t>2. Electrification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363A31D-C8E7-473B-A7E0-8FC0227A9592}"/>
              </a:ext>
            </a:extLst>
          </p:cNvPr>
          <p:cNvSpPr txBox="1"/>
          <p:nvPr/>
        </p:nvSpPr>
        <p:spPr>
          <a:xfrm rot="19903607">
            <a:off x="930192" y="4912749"/>
            <a:ext cx="3627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100 times more</a:t>
            </a:r>
          </a:p>
        </p:txBody>
      </p:sp>
      <p:sp>
        <p:nvSpPr>
          <p:cNvPr id="12" name="Callout: Up Arrow 4">
            <a:extLst>
              <a:ext uri="{FF2B5EF4-FFF2-40B4-BE49-F238E27FC236}">
                <a16:creationId xmlns:a16="http://schemas.microsoft.com/office/drawing/2014/main" xmlns="" id="{C83AA998-2705-498F-8F9B-58C0D0D65A02}"/>
              </a:ext>
            </a:extLst>
          </p:cNvPr>
          <p:cNvSpPr txBox="1"/>
          <p:nvPr/>
        </p:nvSpPr>
        <p:spPr>
          <a:xfrm>
            <a:off x="381304" y="1418353"/>
            <a:ext cx="4860000" cy="540000"/>
          </a:xfrm>
          <a:prstGeom prst="rect">
            <a:avLst/>
          </a:prstGeom>
          <a:solidFill>
            <a:schemeClr val="accent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latin typeface="Comic Sans MS" panose="030F0702030302020204" pitchFamily="66" charset="0"/>
              </a:rPr>
              <a:t>Metalli</a:t>
            </a:r>
            <a:r>
              <a:rPr lang="en-GB" sz="2400" dirty="0">
                <a:latin typeface="Comic Sans MS" panose="030F0702030302020204" pitchFamily="66" charset="0"/>
              </a:rPr>
              <a:t>c</a:t>
            </a:r>
            <a:r>
              <a:rPr lang="en-GB" sz="2400" kern="1200" dirty="0">
                <a:latin typeface="Comic Sans MS" panose="030F0702030302020204" pitchFamily="66" charset="0"/>
              </a:rPr>
              <a:t> posts </a:t>
            </a:r>
          </a:p>
        </p:txBody>
      </p:sp>
      <p:sp>
        <p:nvSpPr>
          <p:cNvPr id="15" name="Callout: Up Arrow 4">
            <a:extLst>
              <a:ext uri="{FF2B5EF4-FFF2-40B4-BE49-F238E27FC236}">
                <a16:creationId xmlns:a16="http://schemas.microsoft.com/office/drawing/2014/main" xmlns="" id="{1329068F-06F4-4A04-9350-4F25D53D3BC7}"/>
              </a:ext>
            </a:extLst>
          </p:cNvPr>
          <p:cNvSpPr txBox="1"/>
          <p:nvPr/>
        </p:nvSpPr>
        <p:spPr>
          <a:xfrm>
            <a:off x="381303" y="2184489"/>
            <a:ext cx="4860000" cy="54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latin typeface="Comic Sans MS" panose="030F0702030302020204" pitchFamily="66" charset="0"/>
              </a:rPr>
              <a:t>overhead contact line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5C2E4E8C-5D73-44BF-AAAC-691D709DEB50}"/>
              </a:ext>
            </a:extLst>
          </p:cNvPr>
          <p:cNvGrpSpPr/>
          <p:nvPr/>
        </p:nvGrpSpPr>
        <p:grpSpPr>
          <a:xfrm>
            <a:off x="381303" y="2958543"/>
            <a:ext cx="4860000" cy="540000"/>
            <a:chOff x="0" y="1301082"/>
            <a:chExt cx="4524917" cy="4270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E244DE0B-9768-4B02-9D12-1967722F9FF0}"/>
                </a:ext>
              </a:extLst>
            </p:cNvPr>
            <p:cNvSpPr/>
            <p:nvPr/>
          </p:nvSpPr>
          <p:spPr>
            <a:xfrm>
              <a:off x="0" y="1301082"/>
              <a:ext cx="4524917" cy="427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52BF03A-E779-434C-A801-BE067940DEE8}"/>
                </a:ext>
              </a:extLst>
            </p:cNvPr>
            <p:cNvSpPr txBox="1"/>
            <p:nvPr/>
          </p:nvSpPr>
          <p:spPr>
            <a:xfrm>
              <a:off x="0" y="1301082"/>
              <a:ext cx="4524917" cy="42704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>
                  <a:latin typeface="Comic Sans MS" panose="030F0702030302020204" pitchFamily="66" charset="0"/>
                </a:rPr>
                <a:t>Pantograph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019778" y="396931"/>
            <a:ext cx="142083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Transformer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78282" y="1773687"/>
            <a:ext cx="16764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Return cable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08455" y="3527249"/>
            <a:ext cx="1692813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Pantograph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4254" y="3711915"/>
            <a:ext cx="155619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Railway tracks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72381" y="5405203"/>
            <a:ext cx="4881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VIDEO 6</a:t>
            </a:r>
          </a:p>
          <a:p>
            <a:pPr algn="ctr"/>
            <a:r>
              <a:rPr lang="en-US" sz="2800" u="sng" dirty="0">
                <a:hlinkClick r:id="rId9"/>
              </a:rPr>
              <a:t>https://youtu.be/_rpgOp7s-DE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425946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  <p:bldP spid="29" grpId="0"/>
      <p:bldP spid="12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9C8768-8A14-4801-85F1-E7901728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41" y="434101"/>
            <a:ext cx="11496907" cy="1362042"/>
          </a:xfrm>
        </p:spPr>
        <p:txBody>
          <a:bodyPr anchor="b"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anose="030F0702030302020204" pitchFamily="66" charset="0"/>
              </a:rPr>
              <a:t>Measures to protect against electrification hazards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D8B7EE1-8B9F-4591-9FDB-215F9058C9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020462"/>
              </p:ext>
            </p:extLst>
          </p:nvPr>
        </p:nvGraphicFramePr>
        <p:xfrm>
          <a:off x="153509" y="2497119"/>
          <a:ext cx="2910325" cy="3926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Diagram group">
            <a:extLst>
              <a:ext uri="{FF2B5EF4-FFF2-40B4-BE49-F238E27FC236}">
                <a16:creationId xmlns:a16="http://schemas.microsoft.com/office/drawing/2014/main" xmlns="" id="{27EB4DE2-D5E2-4572-98A3-35E6E9F26FDC}"/>
              </a:ext>
            </a:extLst>
          </p:cNvPr>
          <p:cNvGrpSpPr/>
          <p:nvPr/>
        </p:nvGrpSpPr>
        <p:grpSpPr>
          <a:xfrm>
            <a:off x="7117172" y="2625183"/>
            <a:ext cx="4961450" cy="3655187"/>
            <a:chOff x="0" y="506732"/>
            <a:chExt cx="4353371" cy="26120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zoom="95000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41C5C27A-4B89-4AB6-B8FA-2D0693813E8B}"/>
                </a:ext>
              </a:extLst>
            </p:cNvPr>
            <p:cNvGrpSpPr/>
            <p:nvPr/>
          </p:nvGrpSpPr>
          <p:grpSpPr>
            <a:xfrm>
              <a:off x="0" y="506732"/>
              <a:ext cx="4353371" cy="2612022"/>
              <a:chOff x="0" y="506732"/>
              <a:chExt cx="4353371" cy="261202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B89E694D-C721-479A-804A-F15C7AE70A75}"/>
                  </a:ext>
                </a:extLst>
              </p:cNvPr>
              <p:cNvSpPr/>
              <p:nvPr/>
            </p:nvSpPr>
            <p:spPr>
              <a:xfrm>
                <a:off x="0" y="506732"/>
                <a:ext cx="4353371" cy="261202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20292F4F-00F6-4CBC-AFD6-6CF46EF161ED}"/>
                  </a:ext>
                </a:extLst>
              </p:cNvPr>
              <p:cNvSpPr txBox="1"/>
              <p:nvPr/>
            </p:nvSpPr>
            <p:spPr>
              <a:xfrm>
                <a:off x="28152" y="1306881"/>
                <a:ext cx="4182686" cy="101172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2400" tIns="152400" rIns="152400" bIns="152400" numCol="1" spcCol="1270" anchor="ctr" anchorCtr="0">
                <a:spAutoFit/>
              </a:bodyPr>
              <a:lstStyle/>
              <a:p>
                <a:pPr lvl="0" algn="ctr"/>
                <a:r>
                  <a:rPr lang="en-GB" sz="2400" dirty="0"/>
                  <a:t>If you see any cut live wires, stand clear (over 10 metres) and </a:t>
                </a:r>
                <a:r>
                  <a:rPr lang="en-GB" sz="2400" dirty="0" smtClean="0"/>
                  <a:t>notify </a:t>
                </a:r>
                <a:r>
                  <a:rPr lang="en-GB" sz="2400" dirty="0"/>
                  <a:t>the police.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9CCEB0C6-525A-4C10-9AC5-27E641663EC0}"/>
              </a:ext>
            </a:extLst>
          </p:cNvPr>
          <p:cNvGrpSpPr/>
          <p:nvPr/>
        </p:nvGrpSpPr>
        <p:grpSpPr>
          <a:xfrm>
            <a:off x="2933892" y="3317947"/>
            <a:ext cx="4058709" cy="648000"/>
            <a:chOff x="0" y="672319"/>
            <a:chExt cx="4875051" cy="65725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xmlns="" id="{9548B6CE-F96C-4DAD-A5DB-14B645022456}"/>
                </a:ext>
              </a:extLst>
            </p:cNvPr>
            <p:cNvSpPr/>
            <p:nvPr/>
          </p:nvSpPr>
          <p:spPr>
            <a:xfrm>
              <a:off x="0" y="672319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ectangle: Rounded Corners 4">
              <a:extLst>
                <a:ext uri="{FF2B5EF4-FFF2-40B4-BE49-F238E27FC236}">
                  <a16:creationId xmlns:a16="http://schemas.microsoft.com/office/drawing/2014/main" xmlns="" id="{B5F61507-D549-4E9F-89FF-D9632547D7FA}"/>
                </a:ext>
              </a:extLst>
            </p:cNvPr>
            <p:cNvSpPr txBox="1"/>
            <p:nvPr/>
          </p:nvSpPr>
          <p:spPr>
            <a:xfrm>
              <a:off x="32082" y="704403"/>
              <a:ext cx="4842969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Do not climb on trees </a:t>
              </a:r>
              <a:endParaRPr lang="en-GB" sz="2200" b="1" kern="12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8CB9787-07C8-422E-8729-52BD25B4C5D6}"/>
              </a:ext>
            </a:extLst>
          </p:cNvPr>
          <p:cNvGrpSpPr/>
          <p:nvPr/>
        </p:nvGrpSpPr>
        <p:grpSpPr>
          <a:xfrm>
            <a:off x="2942854" y="4075119"/>
            <a:ext cx="4032000" cy="648000"/>
            <a:chOff x="0" y="1343562"/>
            <a:chExt cx="4842970" cy="65725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3BC38D62-86D1-4D35-92FB-E2F6BE595068}"/>
                </a:ext>
              </a:extLst>
            </p:cNvPr>
            <p:cNvSpPr/>
            <p:nvPr/>
          </p:nvSpPr>
          <p:spPr>
            <a:xfrm>
              <a:off x="0" y="1343562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: Rounded Corners 4">
              <a:extLst>
                <a:ext uri="{FF2B5EF4-FFF2-40B4-BE49-F238E27FC236}">
                  <a16:creationId xmlns:a16="http://schemas.microsoft.com/office/drawing/2014/main" xmlns="" id="{65EC590D-11AE-4DE6-8DDC-5B5C6B80CF21}"/>
                </a:ext>
              </a:extLst>
            </p:cNvPr>
            <p:cNvSpPr txBox="1"/>
            <p:nvPr/>
          </p:nvSpPr>
          <p:spPr>
            <a:xfrm>
              <a:off x="32084" y="1375646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Do not fly a kite</a:t>
              </a:r>
              <a:endParaRPr lang="en-GB" sz="2200" kern="12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7A5E00C8-9687-4821-8CC9-E79E029EE86F}"/>
              </a:ext>
            </a:extLst>
          </p:cNvPr>
          <p:cNvGrpSpPr/>
          <p:nvPr/>
        </p:nvGrpSpPr>
        <p:grpSpPr>
          <a:xfrm>
            <a:off x="2949408" y="4816402"/>
            <a:ext cx="4032000" cy="648000"/>
            <a:chOff x="0" y="2014804"/>
            <a:chExt cx="4842970" cy="657250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5BCF65FF-3DFF-4D07-81A9-673F62444B4D}"/>
                </a:ext>
              </a:extLst>
            </p:cNvPr>
            <p:cNvSpPr/>
            <p:nvPr/>
          </p:nvSpPr>
          <p:spPr>
            <a:xfrm>
              <a:off x="0" y="2014804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ectangle: Rounded Corners 4">
              <a:extLst>
                <a:ext uri="{FF2B5EF4-FFF2-40B4-BE49-F238E27FC236}">
                  <a16:creationId xmlns:a16="http://schemas.microsoft.com/office/drawing/2014/main" xmlns="" id="{FABCC57B-821B-49A0-A51A-91835665A3FE}"/>
                </a:ext>
              </a:extLst>
            </p:cNvPr>
            <p:cNvSpPr txBox="1"/>
            <p:nvPr/>
          </p:nvSpPr>
          <p:spPr>
            <a:xfrm>
              <a:off x="32084" y="2046888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spcBef>
                  <a:spcPct val="0"/>
                </a:spcBef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Do not throw </a:t>
              </a:r>
            </a:p>
            <a:p>
              <a:pPr marL="0" lvl="0" indent="0" algn="l" defTabSz="977900">
                <a:spcBef>
                  <a:spcPct val="0"/>
                </a:spcBef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water - metal objects </a:t>
              </a:r>
              <a:endParaRPr lang="en-GB" sz="2200" kern="12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2CFF0A7-9241-4FA3-89B1-FA400FB4E94D}"/>
              </a:ext>
            </a:extLst>
          </p:cNvPr>
          <p:cNvGrpSpPr/>
          <p:nvPr/>
        </p:nvGrpSpPr>
        <p:grpSpPr>
          <a:xfrm>
            <a:off x="2933892" y="5623120"/>
            <a:ext cx="4058709" cy="657250"/>
            <a:chOff x="0" y="2686046"/>
            <a:chExt cx="4842970" cy="65725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FA54CB19-4B2F-4C02-BB10-4130F10369E6}"/>
                </a:ext>
              </a:extLst>
            </p:cNvPr>
            <p:cNvSpPr/>
            <p:nvPr/>
          </p:nvSpPr>
          <p:spPr>
            <a:xfrm>
              <a:off x="0" y="2686046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ctangle: Rounded Corners 4">
              <a:extLst>
                <a:ext uri="{FF2B5EF4-FFF2-40B4-BE49-F238E27FC236}">
                  <a16:creationId xmlns:a16="http://schemas.microsoft.com/office/drawing/2014/main" xmlns="" id="{DA3D0647-95FF-4C0C-AB2B-021B6AA2BDE2}"/>
                </a:ext>
              </a:extLst>
            </p:cNvPr>
            <p:cNvSpPr txBox="1"/>
            <p:nvPr/>
          </p:nvSpPr>
          <p:spPr>
            <a:xfrm>
              <a:off x="32084" y="2718130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Do not touch rails, light signal masts</a:t>
              </a:r>
              <a:endParaRPr lang="en-GB" sz="2200" kern="12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F49CEC2E-AEF7-45C2-BE01-71D7256C173E}"/>
              </a:ext>
            </a:extLst>
          </p:cNvPr>
          <p:cNvGrpSpPr/>
          <p:nvPr/>
        </p:nvGrpSpPr>
        <p:grpSpPr>
          <a:xfrm>
            <a:off x="2942854" y="2593099"/>
            <a:ext cx="4049747" cy="657250"/>
            <a:chOff x="0" y="3357289"/>
            <a:chExt cx="4842970" cy="65725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xmlns="" id="{DA45F717-0201-4B35-A583-D5C112BCD88C}"/>
                </a:ext>
              </a:extLst>
            </p:cNvPr>
            <p:cNvSpPr/>
            <p:nvPr/>
          </p:nvSpPr>
          <p:spPr>
            <a:xfrm>
              <a:off x="0" y="3357289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Rectangle: Rounded Corners 4">
              <a:extLst>
                <a:ext uri="{FF2B5EF4-FFF2-40B4-BE49-F238E27FC236}">
                  <a16:creationId xmlns:a16="http://schemas.microsoft.com/office/drawing/2014/main" xmlns="" id="{9E01D4C1-B486-475C-B33C-55235800AC6A}"/>
                </a:ext>
              </a:extLst>
            </p:cNvPr>
            <p:cNvSpPr txBox="1"/>
            <p:nvPr/>
          </p:nvSpPr>
          <p:spPr>
            <a:xfrm>
              <a:off x="32084" y="3389373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defTabSz="977900">
                <a:spcBef>
                  <a:spcPct val="0"/>
                </a:spcBef>
              </a:pPr>
              <a:r>
                <a:rPr lang="en-GB" sz="2200" dirty="0">
                  <a:latin typeface="Comic Sans MS" panose="030F0702030302020204" pitchFamily="66" charset="0"/>
                </a:rPr>
                <a:t>Stay off - </a:t>
              </a:r>
            </a:p>
            <a:p>
              <a:pPr defTabSz="977900">
                <a:spcBef>
                  <a:spcPct val="0"/>
                </a:spcBef>
              </a:pPr>
              <a:r>
                <a:rPr lang="en-GB" sz="2200" dirty="0">
                  <a:latin typeface="Comic Sans MS" panose="030F0702030302020204" pitchFamily="66" charset="0"/>
                </a:rPr>
                <a:t>play safe</a:t>
              </a:r>
              <a:endParaRPr lang="en-GB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4243188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43573EFB-E773-46FC-B866-B57ED2E3906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983434" y="640080"/>
            <a:ext cx="2296028" cy="3569741"/>
          </a:xfrm>
          <a:custGeom>
            <a:avLst/>
            <a:gdLst>
              <a:gd name="connsiteX0" fmla="*/ 2296028 w 2296028"/>
              <a:gd name="connsiteY0" fmla="*/ 3569741 h 3569741"/>
              <a:gd name="connsiteX1" fmla="*/ 459 w 2296028"/>
              <a:gd name="connsiteY1" fmla="*/ 3569741 h 3569741"/>
              <a:gd name="connsiteX2" fmla="*/ 0 w 2296028"/>
              <a:gd name="connsiteY2" fmla="*/ 3248180 h 3569741"/>
              <a:gd name="connsiteX3" fmla="*/ 2011607 w 2296028"/>
              <a:gd name="connsiteY3" fmla="*/ 3249283 h 3569741"/>
              <a:gd name="connsiteX4" fmla="*/ 2011607 w 2296028"/>
              <a:gd name="connsiteY4" fmla="*/ 0 h 3569741"/>
              <a:gd name="connsiteX5" fmla="*/ 2296028 w 2296028"/>
              <a:gd name="connsiteY5" fmla="*/ 0 h 356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6028" h="3569741">
                <a:moveTo>
                  <a:pt x="2296028" y="3569741"/>
                </a:moveTo>
                <a:lnTo>
                  <a:pt x="459" y="3569741"/>
                </a:lnTo>
                <a:cubicBezTo>
                  <a:pt x="-459" y="3458756"/>
                  <a:pt x="918" y="3359164"/>
                  <a:pt x="0" y="3248180"/>
                </a:cubicBezTo>
                <a:lnTo>
                  <a:pt x="2011607" y="3249283"/>
                </a:lnTo>
                <a:lnTo>
                  <a:pt x="2011607" y="0"/>
                </a:lnTo>
                <a:lnTo>
                  <a:pt x="229602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pic>
        <p:nvPicPr>
          <p:cNvPr id="5" name="Picture 4" descr="A drawing of a person&#10;&#10;Description generated with high confidence">
            <a:extLst>
              <a:ext uri="{FF2B5EF4-FFF2-40B4-BE49-F238E27FC236}">
                <a16:creationId xmlns:a16="http://schemas.microsoft.com/office/drawing/2014/main" xmlns="" id="{21EA2283-0D96-4C39-A1FE-1EEA61F66D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87"/>
          <a:stretch/>
        </p:blipFill>
        <p:spPr>
          <a:xfrm>
            <a:off x="325359" y="631311"/>
            <a:ext cx="7413587" cy="4976390"/>
          </a:xfrm>
          <a:prstGeom prst="rect">
            <a:avLst/>
          </a:prstGeom>
          <a:effectLst/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FE883AC5-BA3F-4AEC-AE05-AD8D97498D7C}"/>
              </a:ext>
            </a:extLst>
          </p:cNvPr>
          <p:cNvSpPr txBox="1">
            <a:spLocks/>
          </p:cNvSpPr>
          <p:nvPr/>
        </p:nvSpPr>
        <p:spPr>
          <a:xfrm>
            <a:off x="8315325" y="1061747"/>
            <a:ext cx="3529013" cy="3148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OSE has posted information signs</a:t>
            </a:r>
            <a:r>
              <a:rPr lang="en-GB" dirty="0" smtClean="0"/>
              <a:t> </a:t>
            </a:r>
            <a:r>
              <a:rPr lang="en-GB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at Railway Stations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3691" y="1477107"/>
            <a:ext cx="351692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FF0000"/>
                </a:solidFill>
              </a:rPr>
              <a:t>ATTENTION</a:t>
            </a:r>
          </a:p>
          <a:p>
            <a:pPr algn="ctr"/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0332" y="2424950"/>
            <a:ext cx="64008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SHOCK HAZARD</a:t>
            </a:r>
          </a:p>
          <a:p>
            <a:pPr algn="ctr"/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332" y="3045883"/>
            <a:ext cx="64008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THE ELECTRIFICATION SYSTEM’S OVERHEAD CONTACT LINES ARE LIVE (25.000 V)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3904119047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A528217C-4F85-444D-96EB-D1D472A1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100" dirty="0">
                <a:latin typeface="Comic Sans MS" panose="030F0702030302020204" pitchFamily="66" charset="0"/>
              </a:rPr>
              <a:t>2. Electrification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xmlns="" id="{D32476B0-E520-446E-9A2C-30FF3827D281}"/>
              </a:ext>
            </a:extLst>
          </p:cNvPr>
          <p:cNvSpPr txBox="1">
            <a:spLocks/>
          </p:cNvSpPr>
          <p:nvPr/>
        </p:nvSpPr>
        <p:spPr>
          <a:xfrm>
            <a:off x="464171" y="1678936"/>
            <a:ext cx="4615829" cy="118483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14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Electricity gives no warning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xmlns="" id="{D56846A1-08B7-42EF-9B5C-E82F34664E34}"/>
              </a:ext>
            </a:extLst>
          </p:cNvPr>
          <p:cNvSpPr txBox="1">
            <a:spLocks/>
          </p:cNvSpPr>
          <p:nvPr/>
        </p:nvSpPr>
        <p:spPr>
          <a:xfrm>
            <a:off x="464171" y="5290753"/>
            <a:ext cx="3525644" cy="58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600" b="1" dirty="0">
                <a:latin typeface="Comic Sans MS" panose="030F0702030302020204" pitchFamily="66" charset="0"/>
              </a:rPr>
              <a:t>IT KILLS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xmlns="" id="{6B5097AB-6200-48B8-87BC-614F1131D95B}"/>
              </a:ext>
            </a:extLst>
          </p:cNvPr>
          <p:cNvSpPr txBox="1">
            <a:spLocks/>
          </p:cNvSpPr>
          <p:nvPr/>
        </p:nvSpPr>
        <p:spPr>
          <a:xfrm>
            <a:off x="464171" y="3511505"/>
            <a:ext cx="4300763" cy="88108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51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Electricity is not visible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xmlns="" id="{5F3068E6-3909-4C2B-BBBC-70263EBE6B7A}"/>
              </a:ext>
            </a:extLst>
          </p:cNvPr>
          <p:cNvSpPr txBox="1">
            <a:spLocks/>
          </p:cNvSpPr>
          <p:nvPr/>
        </p:nvSpPr>
        <p:spPr>
          <a:xfrm>
            <a:off x="7241556" y="718794"/>
            <a:ext cx="4486273" cy="2266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8000" dirty="0">
                <a:latin typeface="Comic Sans MS" panose="030F0702030302020204" pitchFamily="66" charset="0"/>
              </a:rPr>
              <a:t>The first contact</a:t>
            </a:r>
          </a:p>
          <a:p>
            <a:pPr marL="0" indent="0" algn="ctr">
              <a:buNone/>
            </a:pPr>
            <a:r>
              <a:rPr lang="en-GB" sz="8000" dirty="0">
                <a:latin typeface="Comic Sans MS" panose="030F0702030302020204" pitchFamily="66" charset="0"/>
              </a:rPr>
              <a:t> is also </a:t>
            </a:r>
          </a:p>
          <a:p>
            <a:pPr marL="0" indent="0" algn="ctr">
              <a:buNone/>
            </a:pPr>
            <a:r>
              <a:rPr lang="en-GB" sz="8000" dirty="0">
                <a:latin typeface="Comic Sans MS" panose="030F0702030302020204" pitchFamily="66" charset="0"/>
              </a:rPr>
              <a:t>the last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sky, object, clock&#10;&#10;Description generated with very high confidence">
            <a:extLst>
              <a:ext uri="{FF2B5EF4-FFF2-40B4-BE49-F238E27FC236}">
                <a16:creationId xmlns:a16="http://schemas.microsoft.com/office/drawing/2014/main" xmlns="" id="{1FD58E6F-9CAE-438F-9342-09E305EF8D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308" y="5106884"/>
            <a:ext cx="1471272" cy="1293136"/>
          </a:xfrm>
          <a:prstGeom prst="rect">
            <a:avLst/>
          </a:prstGeom>
        </p:spPr>
      </p:pic>
      <p:pic>
        <p:nvPicPr>
          <p:cNvPr id="7" name="Picture 6" descr="A yellow sign on a pole&#10;&#10;Description generated with very high confidence">
            <a:extLst>
              <a:ext uri="{FF2B5EF4-FFF2-40B4-BE49-F238E27FC236}">
                <a16:creationId xmlns:a16="http://schemas.microsoft.com/office/drawing/2014/main" xmlns="" id="{7DFA5F64-4CAA-4F30-A39F-454C794C30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94" y="1690688"/>
            <a:ext cx="1429637" cy="11848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61E102F-B5E1-42E7-97B1-E8CE1839C4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94" y="3520232"/>
            <a:ext cx="1516300" cy="9419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72954" y="3879273"/>
            <a:ext cx="4851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7</a:t>
            </a:r>
          </a:p>
          <a:p>
            <a:pPr algn="ctr"/>
            <a:r>
              <a:rPr lang="en-US" sz="2800" u="sng" dirty="0">
                <a:hlinkClick r:id="rId8"/>
              </a:rPr>
              <a:t>https://youtu.be/SnaJCDtXmZo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92097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1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5" y="591015"/>
            <a:ext cx="11647897" cy="1169540"/>
          </a:xfrm>
        </p:spPr>
        <p:txBody>
          <a:bodyPr anchor="b">
            <a:noAutofit/>
          </a:bodyPr>
          <a:lstStyle/>
          <a:p>
            <a:r>
              <a:rPr lang="en-GB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3. Immobilised or stationary rolling stock</a:t>
            </a:r>
          </a:p>
        </p:txBody>
      </p:sp>
      <p:pic>
        <p:nvPicPr>
          <p:cNvPr id="16" name="Picture 15" descr="A train on a steel track&#10;&#10;Description generated with very high confidence">
            <a:extLst>
              <a:ext uri="{FF2B5EF4-FFF2-40B4-BE49-F238E27FC236}">
                <a16:creationId xmlns:a16="http://schemas.microsoft.com/office/drawing/2014/main" xmlns="" id="{07900DF9-CF7D-48CC-846C-7A0539414C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23353"/>
          <a:stretch/>
        </p:blipFill>
        <p:spPr>
          <a:xfrm>
            <a:off x="7029449" y="2285998"/>
            <a:ext cx="5162549" cy="4571999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54C379F9-DE1C-49A2-B3EC-CABD28855C4E}"/>
              </a:ext>
            </a:extLst>
          </p:cNvPr>
          <p:cNvGrpSpPr/>
          <p:nvPr/>
        </p:nvGrpSpPr>
        <p:grpSpPr>
          <a:xfrm>
            <a:off x="310134" y="2531470"/>
            <a:ext cx="5525517" cy="1315626"/>
            <a:chOff x="0" y="611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18" name="Callout: Up Arrow 17">
              <a:extLst>
                <a:ext uri="{FF2B5EF4-FFF2-40B4-BE49-F238E27FC236}">
                  <a16:creationId xmlns:a16="http://schemas.microsoft.com/office/drawing/2014/main" xmlns="" id="{3E779F47-D96B-4749-BF14-6D7F694E23B9}"/>
                </a:ext>
              </a:extLst>
            </p:cNvPr>
            <p:cNvSpPr/>
            <p:nvPr/>
          </p:nvSpPr>
          <p:spPr>
            <a:xfrm rot="10800000">
              <a:off x="0" y="611"/>
              <a:ext cx="5120113" cy="1315626"/>
            </a:xfrm>
            <a:prstGeom prst="upArrowCallout">
              <a:avLst/>
            </a:prstGeom>
            <a:solidFill>
              <a:schemeClr val="accent2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Callout: Up Arrow 4">
              <a:extLst>
                <a:ext uri="{FF2B5EF4-FFF2-40B4-BE49-F238E27FC236}">
                  <a16:creationId xmlns:a16="http://schemas.microsoft.com/office/drawing/2014/main" xmlns="" id="{4A25BCEB-3C55-4B43-91BB-716B2EAF3781}"/>
                </a:ext>
              </a:extLst>
            </p:cNvPr>
            <p:cNvSpPr txBox="1"/>
            <p:nvPr/>
          </p:nvSpPr>
          <p:spPr>
            <a:xfrm rot="21600000">
              <a:off x="0" y="611"/>
              <a:ext cx="5120113" cy="8548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b="0" kern="1200" dirty="0">
                  <a:latin typeface="Comic Sans MS" panose="030F0702030302020204" pitchFamily="66" charset="0"/>
                </a:rPr>
                <a:t>children </a:t>
              </a:r>
              <a:r>
                <a:rPr lang="en-GB" sz="2000" b="1" kern="1200" dirty="0">
                  <a:latin typeface="Comic Sans MS" panose="030F0702030302020204" pitchFamily="66" charset="0"/>
                </a:rPr>
                <a:t>wanting to</a:t>
              </a:r>
              <a:r>
                <a:rPr lang="en-GB" smtClean="0"/>
                <a:t> </a:t>
              </a:r>
              <a:r>
                <a:rPr lang="en-GB" sz="2000" b="1" kern="1200" dirty="0">
                  <a:latin typeface="Comic Sans MS" panose="030F0702030302020204" pitchFamily="66" charset="0"/>
                </a:rPr>
                <a:t>play</a:t>
              </a:r>
              <a:r>
                <a:rPr lang="en-GB" sz="2000" b="0" kern="1200" dirty="0">
                  <a:latin typeface="Comic Sans MS" panose="030F0702030302020204" pitchFamily="66" charset="0"/>
                </a:rPr>
                <a:t> / </a:t>
              </a:r>
              <a:r>
                <a:rPr lang="en-GB" sz="2000" b="1" kern="1200" dirty="0">
                  <a:latin typeface="Comic Sans MS" panose="030F0702030302020204" pitchFamily="66" charset="0"/>
                </a:rPr>
                <a:t>paint graffiti</a:t>
              </a:r>
              <a:r>
                <a:rPr lang="en-GB" sz="2000" b="0" kern="1200" dirty="0">
                  <a:latin typeface="Comic Sans MS" panose="030F0702030302020204" pitchFamily="66" charset="0"/>
                </a:rPr>
                <a:t> / </a:t>
              </a:r>
              <a:r>
                <a:rPr lang="en-GB" sz="2000" b="1" kern="1200" dirty="0">
                  <a:latin typeface="Comic Sans MS" panose="030F0702030302020204" pitchFamily="66" charset="0"/>
                </a:rPr>
                <a:t>take pictures</a:t>
              </a:r>
              <a:r>
                <a:rPr lang="en-GB" sz="2000" b="0" kern="1200" dirty="0">
                  <a:latin typeface="Comic Sans MS" panose="030F0702030302020204" pitchFamily="66" charset="0"/>
                </a:rPr>
                <a:t> climbed on rolling stock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CAEF5DF-5758-4BBB-81B6-3F8E8BEB2173}"/>
              </a:ext>
            </a:extLst>
          </p:cNvPr>
          <p:cNvGrpSpPr/>
          <p:nvPr/>
        </p:nvGrpSpPr>
        <p:grpSpPr>
          <a:xfrm>
            <a:off x="1065783" y="3980874"/>
            <a:ext cx="5525517" cy="1315626"/>
            <a:chOff x="0" y="1303407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21" name="Callout: Up Arrow 20">
              <a:extLst>
                <a:ext uri="{FF2B5EF4-FFF2-40B4-BE49-F238E27FC236}">
                  <a16:creationId xmlns:a16="http://schemas.microsoft.com/office/drawing/2014/main" xmlns="" id="{A19BB51B-F645-43C0-848B-880F0188D675}"/>
                </a:ext>
              </a:extLst>
            </p:cNvPr>
            <p:cNvSpPr/>
            <p:nvPr/>
          </p:nvSpPr>
          <p:spPr>
            <a:xfrm rot="10800000">
              <a:off x="0" y="1303407"/>
              <a:ext cx="5120113" cy="1315626"/>
            </a:xfrm>
            <a:prstGeom prst="upArrowCallout">
              <a:avLst/>
            </a:prstGeom>
            <a:solidFill>
              <a:srgbClr val="FFFF0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Callout: Up Arrow 4">
              <a:extLst>
                <a:ext uri="{FF2B5EF4-FFF2-40B4-BE49-F238E27FC236}">
                  <a16:creationId xmlns:a16="http://schemas.microsoft.com/office/drawing/2014/main" xmlns="" id="{AAB8D91F-5EA7-41B1-9BAC-92FC1F598E2B}"/>
                </a:ext>
              </a:extLst>
            </p:cNvPr>
            <p:cNvSpPr txBox="1"/>
            <p:nvPr/>
          </p:nvSpPr>
          <p:spPr>
            <a:xfrm rot="21600000">
              <a:off x="0" y="1303407"/>
              <a:ext cx="5120113" cy="8548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en-GB" sz="2000" b="1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Result:</a:t>
              </a:r>
              <a:endParaRPr lang="en-GB" sz="2000" b="1" kern="1200" dirty="0">
                <a:latin typeface="Comic Sans MS" panose="030F0702030302020204" pitchFamily="66" charset="0"/>
              </a:endParaRPr>
            </a:p>
            <a:p>
              <a:pPr algn="ctr" defTabSz="622300">
                <a:spcBef>
                  <a:spcPct val="0"/>
                </a:spcBef>
              </a:pPr>
              <a:r>
                <a:rPr lang="en-GB" sz="2000" b="1" kern="1200" dirty="0">
                  <a:latin typeface="Comic Sans MS" panose="030F0702030302020204" pitchFamily="66" charset="0"/>
                </a:rPr>
                <a:t>they were electrocuted </a:t>
              </a:r>
              <a:r>
                <a:rPr lang="en-GB" sz="2000" kern="1200" dirty="0">
                  <a:latin typeface="Comic Sans MS" panose="030F0702030302020204" pitchFamily="66" charset="0"/>
                </a:rPr>
                <a:t>by the overhead electrification lines.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7CC24D0A-5B9C-41B3-A927-2E3AFAD83EB5}"/>
              </a:ext>
            </a:extLst>
          </p:cNvPr>
          <p:cNvGrpSpPr/>
          <p:nvPr/>
        </p:nvGrpSpPr>
        <p:grpSpPr>
          <a:xfrm>
            <a:off x="2127821" y="5493681"/>
            <a:ext cx="5525517" cy="855413"/>
            <a:chOff x="0" y="2606202"/>
            <a:chExt cx="5120113" cy="855413"/>
          </a:xfrm>
          <a:scene3d>
            <a:camera prst="orthographicFront"/>
            <a:lightRig rig="flat" dir="t"/>
          </a:scene3d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8357E55C-FB9E-4D8E-BDA4-3286DBFA75BF}"/>
                </a:ext>
              </a:extLst>
            </p:cNvPr>
            <p:cNvSpPr/>
            <p:nvPr/>
          </p:nvSpPr>
          <p:spPr>
            <a:xfrm>
              <a:off x="0" y="2606202"/>
              <a:ext cx="5120113" cy="855413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CAF1A648-78A4-40B4-BEEB-82C7E082405D}"/>
                </a:ext>
              </a:extLst>
            </p:cNvPr>
            <p:cNvSpPr txBox="1"/>
            <p:nvPr/>
          </p:nvSpPr>
          <p:spPr>
            <a:xfrm>
              <a:off x="0" y="2606202"/>
              <a:ext cx="5120113" cy="855413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000" b="1" kern="1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9 such fatal </a:t>
              </a:r>
              <a:r>
                <a:rPr lang="en-GB" sz="2000" kern="1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accidents in the last 8 years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97227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6" y="591015"/>
            <a:ext cx="10024946" cy="1169540"/>
          </a:xfrm>
        </p:spPr>
        <p:txBody>
          <a:bodyPr anchor="b">
            <a:noAutofit/>
          </a:bodyPr>
          <a:lstStyle/>
          <a:p>
            <a:r>
              <a:rPr lang="en-GB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3. Immobilised or stationary rolling stock</a:t>
            </a:r>
          </a:p>
        </p:txBody>
      </p:sp>
      <p:pic>
        <p:nvPicPr>
          <p:cNvPr id="16" name="Picture 15" descr="A train on a steel track&#10;&#10;Description generated with very high confidence">
            <a:extLst>
              <a:ext uri="{FF2B5EF4-FFF2-40B4-BE49-F238E27FC236}">
                <a16:creationId xmlns:a16="http://schemas.microsoft.com/office/drawing/2014/main" xmlns="" id="{07900DF9-CF7D-48CC-846C-7A0539414C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23353"/>
          <a:stretch/>
        </p:blipFill>
        <p:spPr>
          <a:xfrm>
            <a:off x="7029449" y="2285998"/>
            <a:ext cx="5162549" cy="4571999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A19DC4DA-ED7E-40CA-BF30-68B44709679A}"/>
              </a:ext>
            </a:extLst>
          </p:cNvPr>
          <p:cNvGrpSpPr/>
          <p:nvPr/>
        </p:nvGrpSpPr>
        <p:grpSpPr>
          <a:xfrm>
            <a:off x="443481" y="2457201"/>
            <a:ext cx="5398519" cy="1315626"/>
            <a:chOff x="0" y="611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29" name="Callout: Up Arrow 28">
              <a:extLst>
                <a:ext uri="{FF2B5EF4-FFF2-40B4-BE49-F238E27FC236}">
                  <a16:creationId xmlns:a16="http://schemas.microsoft.com/office/drawing/2014/main" xmlns="" id="{819E7A18-E5E2-435B-A576-5D09D9C180C3}"/>
                </a:ext>
              </a:extLst>
            </p:cNvPr>
            <p:cNvSpPr/>
            <p:nvPr/>
          </p:nvSpPr>
          <p:spPr>
            <a:xfrm rot="10800000">
              <a:off x="0" y="611"/>
              <a:ext cx="5120113" cy="1315626"/>
            </a:xfrm>
            <a:prstGeom prst="upArrowCallout">
              <a:avLst/>
            </a:prstGeom>
            <a:solidFill>
              <a:schemeClr val="accent2">
                <a:lumMod val="60000"/>
                <a:lumOff val="4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0" name="Callout: Up Arrow 4">
              <a:extLst>
                <a:ext uri="{FF2B5EF4-FFF2-40B4-BE49-F238E27FC236}">
                  <a16:creationId xmlns:a16="http://schemas.microsoft.com/office/drawing/2014/main" xmlns="" id="{A72E648C-9BC6-42B9-BA37-12DDF2C9A26F}"/>
                </a:ext>
              </a:extLst>
            </p:cNvPr>
            <p:cNvSpPr txBox="1"/>
            <p:nvPr/>
          </p:nvSpPr>
          <p:spPr>
            <a:xfrm rot="21600000">
              <a:off x="0" y="611"/>
              <a:ext cx="5120113" cy="854854"/>
            </a:xfrm>
            <a:prstGeom prst="rect">
              <a:avLst/>
            </a:prstGeom>
            <a:solidFill>
              <a:srgbClr val="F37669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0" kern="1200" dirty="0">
                  <a:latin typeface="Comic Sans MS" panose="030F0702030302020204" pitchFamily="66" charset="0"/>
                </a:rPr>
                <a:t>Entering </a:t>
              </a:r>
              <a:r>
                <a:rPr lang="en-GB" sz="2000" b="1" dirty="0">
                  <a:latin typeface="Comic Sans MS" panose="030F0702030302020204" pitchFamily="66" charset="0"/>
                </a:rPr>
                <a:t>railway facilities, whether fenced or not, is prohibited </a:t>
              </a:r>
              <a:r>
                <a:rPr lang="en-GB" smtClean="0"/>
                <a:t>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81DE905D-1D50-41E0-8155-1E97F7556158}"/>
              </a:ext>
            </a:extLst>
          </p:cNvPr>
          <p:cNvGrpSpPr/>
          <p:nvPr/>
        </p:nvGrpSpPr>
        <p:grpSpPr>
          <a:xfrm>
            <a:off x="445516" y="3863103"/>
            <a:ext cx="6285484" cy="1315626"/>
            <a:chOff x="0" y="611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32" name="Callout: Up Arrow 31">
              <a:extLst>
                <a:ext uri="{FF2B5EF4-FFF2-40B4-BE49-F238E27FC236}">
                  <a16:creationId xmlns:a16="http://schemas.microsoft.com/office/drawing/2014/main" xmlns="" id="{66F399F7-9D09-4AD6-8B7F-B2096B029819}"/>
                </a:ext>
              </a:extLst>
            </p:cNvPr>
            <p:cNvSpPr/>
            <p:nvPr/>
          </p:nvSpPr>
          <p:spPr>
            <a:xfrm rot="10800000">
              <a:off x="0" y="611"/>
              <a:ext cx="5120113" cy="1315626"/>
            </a:xfrm>
            <a:prstGeom prst="upArrowCallout">
              <a:avLst/>
            </a:prstGeom>
            <a:solidFill>
              <a:schemeClr val="accent2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33" name="Callout: Up Arrow 4">
              <a:extLst>
                <a:ext uri="{FF2B5EF4-FFF2-40B4-BE49-F238E27FC236}">
                  <a16:creationId xmlns:a16="http://schemas.microsoft.com/office/drawing/2014/main" xmlns="" id="{6302D4AE-3843-4053-A34F-88E6F6524E5C}"/>
                </a:ext>
              </a:extLst>
            </p:cNvPr>
            <p:cNvSpPr txBox="1"/>
            <p:nvPr/>
          </p:nvSpPr>
          <p:spPr>
            <a:xfrm rot="21600000">
              <a:off x="0" y="611"/>
              <a:ext cx="5120113" cy="85485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b="1" dirty="0">
                  <a:latin typeface="Comic Sans MS" panose="030F0702030302020204" pitchFamily="66" charset="0"/>
                </a:rPr>
                <a:t>Climbing</a:t>
              </a:r>
              <a:r>
                <a:rPr lang="en-GB" sz="2000" dirty="0">
                  <a:latin typeface="Comic Sans MS" panose="030F0702030302020204" pitchFamily="66" charset="0"/>
                </a:rPr>
                <a:t> on </a:t>
              </a:r>
              <a:r>
                <a:rPr lang="en-GB" sz="2000" b="1" dirty="0">
                  <a:latin typeface="Comic Sans MS" panose="030F0702030302020204" pitchFamily="66" charset="0"/>
                </a:rPr>
                <a:t>wagons</a:t>
              </a:r>
              <a:r>
                <a:rPr lang="en-GB" sz="2000" dirty="0">
                  <a:latin typeface="Comic Sans MS" panose="030F0702030302020204" pitchFamily="66" charset="0"/>
                </a:rPr>
                <a:t> is prohibited, as you will be near the overhead electrification lines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66517ED-0FAF-4079-95AD-AA0145ED3380}"/>
              </a:ext>
            </a:extLst>
          </p:cNvPr>
          <p:cNvSpPr txBox="1"/>
          <p:nvPr/>
        </p:nvSpPr>
        <p:spPr>
          <a:xfrm>
            <a:off x="338516" y="5288031"/>
            <a:ext cx="7205283" cy="131562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/>
            <a:r>
              <a:rPr lang="en-GB" sz="2000" b="1" dirty="0">
                <a:latin typeface="Comic Sans MS" panose="030F0702030302020204" pitchFamily="66" charset="0"/>
              </a:rPr>
              <a:t>ATTENTION</a:t>
            </a:r>
            <a:r>
              <a:rPr lang="en-GB" sz="2000" dirty="0">
                <a:latin typeface="Comic Sans MS" panose="030F0702030302020204" pitchFamily="66" charset="0"/>
              </a:rPr>
              <a:t>:   </a:t>
            </a:r>
          </a:p>
          <a:p>
            <a:pPr lvl="0"/>
            <a:r>
              <a:rPr lang="en-GB" sz="2000" dirty="0">
                <a:latin typeface="Comic Sans MS" panose="030F0702030302020204" pitchFamily="66" charset="0"/>
              </a:rPr>
              <a:t>You can get an electric shock even without </a:t>
            </a:r>
            <a:r>
              <a:rPr lang="en-GB" sz="2000" b="1" dirty="0">
                <a:latin typeface="Comic Sans MS" panose="030F0702030302020204" pitchFamily="66" charset="0"/>
              </a:rPr>
              <a:t>touching </a:t>
            </a:r>
            <a:r>
              <a:rPr lang="en-GB" sz="2000" dirty="0">
                <a:latin typeface="Comic Sans MS" panose="030F0702030302020204" pitchFamily="66" charset="0"/>
              </a:rPr>
              <a:t>a wire. Being </a:t>
            </a:r>
            <a:r>
              <a:rPr lang="en-GB" sz="2000" b="1" dirty="0">
                <a:latin typeface="Comic Sans MS" panose="030F0702030302020204" pitchFamily="66" charset="0"/>
              </a:rPr>
              <a:t>near it</a:t>
            </a:r>
            <a:r>
              <a:rPr lang="en-GB" sz="2000" dirty="0">
                <a:latin typeface="Comic Sans MS" panose="030F0702030302020204" pitchFamily="66" charset="0"/>
              </a:rPr>
              <a:t> is enough. An electric arc is created, </a:t>
            </a:r>
            <a:r>
              <a:rPr lang="en-GB" sz="2000" b="1" dirty="0">
                <a:latin typeface="Comic Sans MS" panose="030F0702030302020204" pitchFamily="66" charset="0"/>
              </a:rPr>
              <a:t>which can cover a distance of </a:t>
            </a:r>
            <a:r>
              <a:rPr lang="en-GB" sz="2000" b="1" dirty="0" smtClean="0">
                <a:latin typeface="Comic Sans MS" panose="030F0702030302020204" pitchFamily="66" charset="0"/>
              </a:rPr>
              <a:t>2m</a:t>
            </a:r>
            <a:endParaRPr lang="en-GB" sz="2000" dirty="0">
              <a:latin typeface="Comic Sans MS" panose="030F0702030302020204" pitchFamily="66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786725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18CE01F9-BB24-489B-A689-6A16032B38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48" y="680224"/>
            <a:ext cx="7381296" cy="518535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DB4A52ED-8C49-4BE5-909A-008C1BA7F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5325" y="1061747"/>
            <a:ext cx="3529013" cy="34210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OSE has posted information signs advising against climbing on wagons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43573EFB-E773-46FC-B866-B57ED2E3906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983434" y="640080"/>
            <a:ext cx="2296028" cy="3569741"/>
          </a:xfrm>
          <a:custGeom>
            <a:avLst/>
            <a:gdLst>
              <a:gd name="connsiteX0" fmla="*/ 2296028 w 2296028"/>
              <a:gd name="connsiteY0" fmla="*/ 3569741 h 3569741"/>
              <a:gd name="connsiteX1" fmla="*/ 459 w 2296028"/>
              <a:gd name="connsiteY1" fmla="*/ 3569741 h 3569741"/>
              <a:gd name="connsiteX2" fmla="*/ 0 w 2296028"/>
              <a:gd name="connsiteY2" fmla="*/ 3248180 h 3569741"/>
              <a:gd name="connsiteX3" fmla="*/ 2011607 w 2296028"/>
              <a:gd name="connsiteY3" fmla="*/ 3249283 h 3569741"/>
              <a:gd name="connsiteX4" fmla="*/ 2011607 w 2296028"/>
              <a:gd name="connsiteY4" fmla="*/ 0 h 3569741"/>
              <a:gd name="connsiteX5" fmla="*/ 2296028 w 2296028"/>
              <a:gd name="connsiteY5" fmla="*/ 0 h 356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6028" h="3569741">
                <a:moveTo>
                  <a:pt x="2296028" y="3569741"/>
                </a:moveTo>
                <a:lnTo>
                  <a:pt x="459" y="3569741"/>
                </a:lnTo>
                <a:cubicBezTo>
                  <a:pt x="-459" y="3458756"/>
                  <a:pt x="918" y="3359164"/>
                  <a:pt x="0" y="3248180"/>
                </a:cubicBezTo>
                <a:lnTo>
                  <a:pt x="2011607" y="3249283"/>
                </a:lnTo>
                <a:lnTo>
                  <a:pt x="2011607" y="0"/>
                </a:lnTo>
                <a:lnTo>
                  <a:pt x="229602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2408711" y="1396411"/>
            <a:ext cx="351692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FF0000"/>
                </a:solidFill>
              </a:rPr>
              <a:t>ATTENTION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SHOCK HAZARD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8634" y="2227408"/>
            <a:ext cx="586622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LIVE OVERHEAD CONTACT LINES (25.000 V)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8634" y="3181515"/>
            <a:ext cx="586622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Do not climb on top of stationary wagons</a:t>
            </a:r>
          </a:p>
          <a:p>
            <a:pPr algn="ctr"/>
            <a:r>
              <a:rPr lang="en-US" b="1" u="sng" dirty="0" smtClean="0"/>
              <a:t>FOR ANY REASON AT ALL </a:t>
            </a:r>
          </a:p>
          <a:p>
            <a:pPr algn="ctr"/>
            <a:endParaRPr lang="en-US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779953" y="4104845"/>
            <a:ext cx="67321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Even only approaching the overhead wires of the train electrification system might be fatal for human life.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312433158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84" y="515008"/>
            <a:ext cx="10966262" cy="954443"/>
          </a:xfrm>
        </p:spPr>
        <p:txBody>
          <a:bodyPr anchor="b">
            <a:normAutofit/>
          </a:bodyPr>
          <a:lstStyle/>
          <a:p>
            <a:r>
              <a:rPr lang="en-GB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4. Railway stations - facilities 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xmlns="" id="{C8729B3D-E869-4901-9EA4-20E103E55DE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2323" y="2317728"/>
          <a:ext cx="5185566" cy="118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FD6270D3-8495-40E4-8E32-C14B5C54D7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2676001"/>
              </p:ext>
            </p:extLst>
          </p:nvPr>
        </p:nvGraphicFramePr>
        <p:xfrm>
          <a:off x="563584" y="2417598"/>
          <a:ext cx="10117116" cy="4308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7895163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87" y="599091"/>
            <a:ext cx="9980341" cy="838829"/>
          </a:xfrm>
        </p:spPr>
        <p:txBody>
          <a:bodyPr anchor="b">
            <a:normAutofit/>
          </a:bodyPr>
          <a:lstStyle/>
          <a:p>
            <a:r>
              <a:rPr lang="en-GB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5. Along the railway line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F15378D8-6F21-46F8-B9CB-C115C41BB1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75476"/>
              </p:ext>
            </p:extLst>
          </p:nvPr>
        </p:nvGraphicFramePr>
        <p:xfrm>
          <a:off x="455745" y="2699934"/>
          <a:ext cx="5390273" cy="174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xmlns="" id="{0C9B1CE2-066F-4728-9DBD-EED27B218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7687967"/>
              </p:ext>
            </p:extLst>
          </p:nvPr>
        </p:nvGraphicFramePr>
        <p:xfrm>
          <a:off x="6087318" y="2696218"/>
          <a:ext cx="5863382" cy="174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C7CD67D-0A11-4742-A500-131CBBA7F254}"/>
              </a:ext>
            </a:extLst>
          </p:cNvPr>
          <p:cNvSpPr txBox="1"/>
          <p:nvPr/>
        </p:nvSpPr>
        <p:spPr>
          <a:xfrm>
            <a:off x="2470826" y="5023262"/>
            <a:ext cx="7393021" cy="1200329"/>
          </a:xfrm>
          <a:prstGeom prst="rect">
            <a:avLst/>
          </a:prstGeom>
          <a:pattFill prst="ltHorz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lvl="0" algn="ctr"/>
            <a:r>
              <a:rPr lang="en-GB" sz="3600" dirty="0" smtClean="0">
                <a:latin typeface="Comic Sans MS" panose="030F0702030302020204" pitchFamily="66" charset="0"/>
              </a:rPr>
              <a:t>Result:</a:t>
            </a:r>
            <a:endParaRPr lang="en-GB" sz="36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3600" dirty="0">
                <a:latin typeface="Comic Sans MS" panose="030F0702030302020204" pitchFamily="66" charset="0"/>
              </a:rPr>
              <a:t>Pedestrian hit by the train</a:t>
            </a:r>
          </a:p>
        </p:txBody>
      </p:sp>
    </p:spTree>
    <p:extLst>
      <p:ext uri="{BB962C8B-B14F-4D97-AF65-F5344CB8AC3E}">
        <p14:creationId xmlns:p14="http://schemas.microsoft.com/office/powerpoint/2010/main" val="1085852561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  <p:bldGraphic spid="22" grpId="0">
        <p:bldAsOne/>
      </p:bldGraphic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624" y="599091"/>
            <a:ext cx="10933233" cy="870360"/>
          </a:xfrm>
        </p:spPr>
        <p:txBody>
          <a:bodyPr anchor="b">
            <a:normAutofit/>
          </a:bodyPr>
          <a:lstStyle/>
          <a:p>
            <a:r>
              <a:rPr lang="en-GB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5. Along the railway line - Instructions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xmlns="" id="{C8729B3D-E869-4901-9EA4-20E103E55DE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2323" y="2317728"/>
          <a:ext cx="5185566" cy="118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946504E-5E77-40E0-B3D2-A0B4801FFAB8}"/>
              </a:ext>
            </a:extLst>
          </p:cNvPr>
          <p:cNvGrpSpPr/>
          <p:nvPr/>
        </p:nvGrpSpPr>
        <p:grpSpPr>
          <a:xfrm>
            <a:off x="3856866" y="4009127"/>
            <a:ext cx="7949546" cy="917376"/>
            <a:chOff x="1514278" y="2111491"/>
            <a:chExt cx="8680915" cy="917376"/>
          </a:xfrm>
          <a:solidFill>
            <a:srgbClr val="C8C300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4A2C09FE-52B6-4AB7-B737-9FE75870333A}"/>
                </a:ext>
              </a:extLst>
            </p:cNvPr>
            <p:cNvSpPr/>
            <p:nvPr/>
          </p:nvSpPr>
          <p:spPr>
            <a:xfrm>
              <a:off x="1514278" y="2111491"/>
              <a:ext cx="8680915" cy="917376"/>
            </a:xfrm>
            <a:prstGeom prst="roundRect">
              <a:avLst>
                <a:gd name="adj" fmla="val 1667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xmlns="" id="{D743E38A-4685-4E89-9314-ADABC827E683}"/>
                </a:ext>
              </a:extLst>
            </p:cNvPr>
            <p:cNvSpPr txBox="1"/>
            <p:nvPr/>
          </p:nvSpPr>
          <p:spPr>
            <a:xfrm>
              <a:off x="1559069" y="2156282"/>
              <a:ext cx="8577287" cy="82779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If you need to move close to / along the lines, keep a safety distance (at least </a:t>
              </a:r>
              <a:r>
                <a:rPr lang="en-GB" sz="2200" kern="1200" dirty="0" smtClean="0">
                  <a:latin typeface="Comic Sans MS" panose="030F0702030302020204" pitchFamily="66" charset="0"/>
                </a:rPr>
                <a:t>5 </a:t>
              </a:r>
              <a:r>
                <a:rPr lang="en-GB" sz="2200" kern="1200" dirty="0">
                  <a:latin typeface="Comic Sans MS" panose="030F0702030302020204" pitchFamily="66" charset="0"/>
                </a:rPr>
                <a:t>metres)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C20FCAA-C118-4668-8139-0E0F3ABBC858}"/>
              </a:ext>
            </a:extLst>
          </p:cNvPr>
          <p:cNvGrpSpPr/>
          <p:nvPr/>
        </p:nvGrpSpPr>
        <p:grpSpPr>
          <a:xfrm>
            <a:off x="3850184" y="5204898"/>
            <a:ext cx="7949547" cy="917376"/>
            <a:chOff x="1464997" y="3286093"/>
            <a:chExt cx="9272106" cy="91737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8F0A1D2A-870D-4B7F-964E-17A44DEA118B}"/>
                </a:ext>
              </a:extLst>
            </p:cNvPr>
            <p:cNvSpPr/>
            <p:nvPr/>
          </p:nvSpPr>
          <p:spPr>
            <a:xfrm>
              <a:off x="1464997" y="3286093"/>
              <a:ext cx="9267616" cy="917376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xmlns="" id="{BBF8D710-6E9D-438F-9DAE-6FACF3F5C75E}"/>
                </a:ext>
              </a:extLst>
            </p:cNvPr>
            <p:cNvSpPr txBox="1"/>
            <p:nvPr/>
          </p:nvSpPr>
          <p:spPr>
            <a:xfrm>
              <a:off x="1559069" y="3362414"/>
              <a:ext cx="9178034" cy="827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Always remain vigilant. As soon as possible, move away from the railway line.</a:t>
              </a:r>
            </a:p>
          </p:txBody>
        </p:sp>
      </p:grpSp>
      <p:pic>
        <p:nvPicPr>
          <p:cNvPr id="4" name="Picture 3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DE70E623-82D3-409F-BE98-F83AF12695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7" y="2519376"/>
            <a:ext cx="3180652" cy="392641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3C79A05F-4356-4634-9A53-A98EDBB46650}"/>
              </a:ext>
            </a:extLst>
          </p:cNvPr>
          <p:cNvGrpSpPr/>
          <p:nvPr/>
        </p:nvGrpSpPr>
        <p:grpSpPr>
          <a:xfrm>
            <a:off x="3859828" y="2721127"/>
            <a:ext cx="7926406" cy="917376"/>
            <a:chOff x="1514278" y="1084030"/>
            <a:chExt cx="9267616" cy="91737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37F090C8-DF0A-4B45-AF3D-D6288C7B4042}"/>
                </a:ext>
              </a:extLst>
            </p:cNvPr>
            <p:cNvSpPr/>
            <p:nvPr/>
          </p:nvSpPr>
          <p:spPr>
            <a:xfrm>
              <a:off x="1514278" y="1084030"/>
              <a:ext cx="9267616" cy="917376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5">
              <a:extLst>
                <a:ext uri="{FF2B5EF4-FFF2-40B4-BE49-F238E27FC236}">
                  <a16:creationId xmlns:a16="http://schemas.microsoft.com/office/drawing/2014/main" xmlns="" id="{F2FD64D9-D75C-48E9-A7D4-36DCC8DADCAB}"/>
                </a:ext>
              </a:extLst>
            </p:cNvPr>
            <p:cNvSpPr txBox="1"/>
            <p:nvPr/>
          </p:nvSpPr>
          <p:spPr>
            <a:xfrm>
              <a:off x="1559069" y="1128821"/>
              <a:ext cx="9178034" cy="827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kern="1200" dirty="0">
                  <a:latin typeface="Comic Sans MS" panose="030F0702030302020204" pitchFamily="66" charset="0"/>
                </a:rPr>
                <a:t>Do not trespass through the fencing of the railway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7913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62CEB653-5FC4-40B5-B153-4CB333CB14D9}"/>
              </a:ext>
            </a:extLst>
          </p:cNvPr>
          <p:cNvSpPr txBox="1">
            <a:spLocks/>
          </p:cNvSpPr>
          <p:nvPr/>
        </p:nvSpPr>
        <p:spPr>
          <a:xfrm>
            <a:off x="420412" y="240815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69937973-F11E-484A-9451-86DF263DB2F1}"/>
              </a:ext>
            </a:extLst>
          </p:cNvPr>
          <p:cNvSpPr txBox="1">
            <a:spLocks/>
          </p:cNvSpPr>
          <p:nvPr/>
        </p:nvSpPr>
        <p:spPr>
          <a:xfrm>
            <a:off x="316789" y="1774787"/>
            <a:ext cx="3443288" cy="2956085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Crash test</a:t>
            </a:r>
            <a:r>
              <a:t/>
            </a:r>
            <a:br/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Train - car crash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1745" y="2868108"/>
            <a:ext cx="5708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</a:t>
            </a:r>
            <a:r>
              <a:rPr lang="en-US" sz="4400" dirty="0" smtClean="0">
                <a:solidFill>
                  <a:srgbClr val="FF0000"/>
                </a:solidFill>
              </a:rPr>
              <a:t>  </a:t>
            </a:r>
            <a:r>
              <a:rPr lang="en-US" sz="4400" b="1" dirty="0" smtClean="0">
                <a:solidFill>
                  <a:srgbClr val="FF0000"/>
                </a:solidFill>
              </a:rPr>
              <a:t>8</a:t>
            </a:r>
          </a:p>
          <a:p>
            <a:pPr algn="ctr"/>
            <a:r>
              <a:rPr lang="en-US" sz="2800" u="sng" dirty="0">
                <a:hlinkClick r:id="rId3"/>
              </a:rPr>
              <a:t>https://youtu.be/9HVdcJdDtlI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53828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BCF90A20-705E-4949-B67B-939EA0165D8E}"/>
              </a:ext>
            </a:extLst>
          </p:cNvPr>
          <p:cNvSpPr txBox="1">
            <a:spLocks/>
          </p:cNvSpPr>
          <p:nvPr/>
        </p:nvSpPr>
        <p:spPr>
          <a:xfrm>
            <a:off x="244985" y="2134889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80" y="1266085"/>
            <a:ext cx="3443288" cy="3824888"/>
          </a:xfr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Move with care at level crossings</a:t>
            </a:r>
          </a:p>
        </p:txBody>
      </p:sp>
      <p:sp>
        <p:nvSpPr>
          <p:cNvPr id="7" name="Θέση περιεχομένου 6"/>
          <p:cNvSpPr txBox="1">
            <a:spLocks noGrp="1"/>
          </p:cNvSpPr>
          <p:nvPr>
            <p:ph idx="1"/>
          </p:nvPr>
        </p:nvSpPr>
        <p:spPr>
          <a:xfrm>
            <a:off x="5911273" y="2911200"/>
            <a:ext cx="5135417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VIDEO  9</a:t>
            </a:r>
          </a:p>
          <a:p>
            <a:pPr marL="0" indent="0" algn="ctr">
              <a:buNone/>
            </a:pPr>
            <a:r>
              <a:rPr lang="en-US" u="sng" dirty="0">
                <a:hlinkClick r:id="rId3"/>
              </a:rPr>
              <a:t>https://youtu.be/XZXCogIEFeU</a:t>
            </a:r>
            <a:endParaRPr lang="el-G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56682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D4E784E8-E0A7-4840-98B1-7CC063352827}"/>
              </a:ext>
            </a:extLst>
          </p:cNvPr>
          <p:cNvSpPr txBox="1">
            <a:spLocks/>
          </p:cNvSpPr>
          <p:nvPr/>
        </p:nvSpPr>
        <p:spPr>
          <a:xfrm>
            <a:off x="491595" y="214668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DA2FF852-9D09-42CC-9BC0-1E3D57598778}"/>
              </a:ext>
            </a:extLst>
          </p:cNvPr>
          <p:cNvSpPr txBox="1">
            <a:spLocks/>
          </p:cNvSpPr>
          <p:nvPr/>
        </p:nvSpPr>
        <p:spPr>
          <a:xfrm>
            <a:off x="315310" y="1275023"/>
            <a:ext cx="3226668" cy="4085253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Take your time </a:t>
            </a:r>
            <a:r>
              <a:t/>
            </a:r>
            <a:br/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Don't risk your life</a:t>
            </a:r>
          </a:p>
        </p:txBody>
      </p:sp>
      <p:sp>
        <p:nvSpPr>
          <p:cNvPr id="8" name="Θέση περιεχομένου 7"/>
          <p:cNvSpPr txBox="1">
            <a:spLocks noGrp="1"/>
          </p:cNvSpPr>
          <p:nvPr>
            <p:ph idx="1"/>
          </p:nvPr>
        </p:nvSpPr>
        <p:spPr>
          <a:xfrm>
            <a:off x="5680364" y="3078134"/>
            <a:ext cx="5624945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VIDEO  10</a:t>
            </a:r>
          </a:p>
          <a:p>
            <a:pPr marL="0" indent="0" algn="ctr">
              <a:buNone/>
            </a:pPr>
            <a:r>
              <a:rPr lang="en-US" u="sng" dirty="0">
                <a:hlinkClick r:id="rId3"/>
              </a:rPr>
              <a:t>https://youtu.be/QqvDclPebGU</a:t>
            </a:r>
            <a:endParaRPr lang="el-G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45684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1C8F8006-508D-4D39-9ADC-9CBA40FD8133}"/>
              </a:ext>
            </a:extLst>
          </p:cNvPr>
          <p:cNvSpPr txBox="1">
            <a:spLocks/>
          </p:cNvSpPr>
          <p:nvPr/>
        </p:nvSpPr>
        <p:spPr>
          <a:xfrm>
            <a:off x="232679" y="2218971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343" y="1275023"/>
            <a:ext cx="3443288" cy="4442605"/>
          </a:xfr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Take your time </a:t>
            </a:r>
            <a:r>
              <a:t/>
            </a:r>
            <a:br/>
            <a:r>
              <a:rPr lang="en-GB" dirty="0">
                <a:solidFill>
                  <a:srgbClr val="FFFFFF"/>
                </a:solidFill>
                <a:latin typeface="Comic Sans MS" panose="030F0702030302020204" pitchFamily="66" charset="0"/>
              </a:rPr>
              <a:t>Don't risk your life</a:t>
            </a:r>
          </a:p>
        </p:txBody>
      </p:sp>
      <p:sp>
        <p:nvSpPr>
          <p:cNvPr id="8" name="Θέση περιεχομένου 7"/>
          <p:cNvSpPr txBox="1">
            <a:spLocks noGrp="1"/>
          </p:cNvSpPr>
          <p:nvPr>
            <p:ph idx="1"/>
          </p:nvPr>
        </p:nvSpPr>
        <p:spPr>
          <a:xfrm>
            <a:off x="5920510" y="3145459"/>
            <a:ext cx="5551054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VIDEO  11</a:t>
            </a:r>
          </a:p>
          <a:p>
            <a:pPr marL="0" indent="0" algn="ctr">
              <a:buNone/>
            </a:pPr>
            <a:r>
              <a:rPr lang="el-GR" dirty="0"/>
              <a:t> </a:t>
            </a:r>
            <a:r>
              <a:rPr lang="en-US" u="sng" dirty="0">
                <a:hlinkClick r:id="rId3"/>
              </a:rPr>
              <a:t>https://youtu.be/fZOq8_OVfqM</a:t>
            </a:r>
            <a:endParaRPr lang="el-G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242052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xmlns="" id="{ED27AC90-4B4D-4CC0-80BC-EE42CA10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1" y="546099"/>
            <a:ext cx="3781536" cy="331470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t/>
            </a:r>
            <a:br/>
            <a:r>
              <a:rPr lang="en-GB" sz="2400" dirty="0">
                <a:latin typeface="Comic Sans MS" panose="030F0702030302020204" pitchFamily="66" charset="0"/>
              </a:rPr>
              <a:t>International Level Crossing Awareness Day</a:t>
            </a:r>
            <a:r>
              <a:rPr lang="en-GB" smtClean="0"/>
              <a:t> </a:t>
            </a:r>
            <a:r>
              <a:t/>
            </a:r>
            <a:br/>
            <a:r>
              <a:t/>
            </a:r>
            <a:br/>
            <a:r>
              <a:t/>
            </a:r>
            <a:br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BD800D2C-B2C8-42C4-A715-DFCAFF85AE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8" r="-3" b="-3"/>
          <a:stretch/>
        </p:blipFill>
        <p:spPr>
          <a:xfrm>
            <a:off x="1104464" y="2850620"/>
            <a:ext cx="1933072" cy="695748"/>
          </a:xfrm>
          <a:prstGeom prst="rect">
            <a:avLst/>
          </a:prstGeom>
        </p:spPr>
      </p:pic>
      <p:sp>
        <p:nvSpPr>
          <p:cNvPr id="155" name="Title 27">
            <a:extLst>
              <a:ext uri="{FF2B5EF4-FFF2-40B4-BE49-F238E27FC236}">
                <a16:creationId xmlns:a16="http://schemas.microsoft.com/office/drawing/2014/main" xmlns="" id="{70EC1FD7-775B-4F73-8513-048FBA4F5FD4}"/>
              </a:ext>
            </a:extLst>
          </p:cNvPr>
          <p:cNvSpPr txBox="1">
            <a:spLocks/>
          </p:cNvSpPr>
          <p:nvPr/>
        </p:nvSpPr>
        <p:spPr>
          <a:xfrm>
            <a:off x="7481170" y="795549"/>
            <a:ext cx="4248771" cy="26334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161" name="Title 27">
            <a:extLst>
              <a:ext uri="{FF2B5EF4-FFF2-40B4-BE49-F238E27FC236}">
                <a16:creationId xmlns:a16="http://schemas.microsoft.com/office/drawing/2014/main" xmlns="" id="{A7832CAA-8EFB-4084-8E40-36016E3311E4}"/>
              </a:ext>
            </a:extLst>
          </p:cNvPr>
          <p:cNvSpPr txBox="1">
            <a:spLocks/>
          </p:cNvSpPr>
          <p:nvPr/>
        </p:nvSpPr>
        <p:spPr>
          <a:xfrm>
            <a:off x="326446" y="3987800"/>
            <a:ext cx="7392895" cy="23241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1600" dirty="0">
                <a:latin typeface="Comic Sans MS" panose="030F0702030302020204" pitchFamily="66" charset="0"/>
              </a:rPr>
              <a:t>The initiative has been coordinated by the </a:t>
            </a:r>
            <a:r>
              <a:rPr lang="en-GB" sz="1600" b="1" dirty="0">
                <a:latin typeface="Comic Sans MS" panose="030F0702030302020204" pitchFamily="66" charset="0"/>
              </a:rPr>
              <a:t>UIC International Union of </a:t>
            </a:r>
            <a:r>
              <a:rPr lang="en-GB" sz="1400" b="1" dirty="0">
                <a:latin typeface="Comic Sans MS" panose="030F0702030302020204" pitchFamily="66" charset="0"/>
              </a:rPr>
              <a:t>Railways</a:t>
            </a:r>
            <a:r>
              <a:rPr lang="en-GB" sz="1400" dirty="0" smtClean="0"/>
              <a:t> </a:t>
            </a:r>
            <a:r>
              <a:rPr lang="en-GB" sz="1400" dirty="0">
                <a:latin typeface="Comic Sans MS" panose="030F0702030302020204" pitchFamily="66" charset="0"/>
              </a:rPr>
              <a:t>since 2009 with the support of the Worldwide Railway Organisation (CER, EIM) and other Organisations (ETSC, Operation Lifesaver, </a:t>
            </a:r>
            <a:r>
              <a:rPr lang="en-GB" sz="1400" dirty="0" err="1">
                <a:latin typeface="Comic Sans MS" panose="030F0702030302020204" pitchFamily="66" charset="0"/>
              </a:rPr>
              <a:t>LDz</a:t>
            </a:r>
            <a:r>
              <a:rPr lang="en-GB" sz="1400" dirty="0" smtClean="0"/>
              <a:t> </a:t>
            </a:r>
            <a:r>
              <a:rPr lang="en-GB" sz="1400" dirty="0" smtClean="0">
                <a:latin typeface="Comic Sans MS" panose="030F0702030302020204" pitchFamily="66" charset="0"/>
              </a:rPr>
              <a:t>).</a:t>
            </a:r>
            <a:endParaRPr lang="en-GB" sz="1400" dirty="0"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en-GB" sz="1400" dirty="0">
                <a:latin typeface="Comic Sans MS" panose="030F0702030302020204" pitchFamily="66" charset="0"/>
              </a:rPr>
              <a:t>A joint</a:t>
            </a:r>
            <a:r>
              <a:rPr lang="en-GB" sz="1400" dirty="0" smtClean="0"/>
              <a:t> </a:t>
            </a:r>
            <a:r>
              <a:rPr lang="en-GB" sz="1400" dirty="0">
                <a:latin typeface="Comic Sans MS" panose="030F0702030302020204" pitchFamily="66" charset="0"/>
              </a:rPr>
              <a:t>commitment to</a:t>
            </a:r>
            <a:r>
              <a:rPr lang="en-GB" sz="1400" dirty="0" smtClean="0"/>
              <a:t> </a:t>
            </a:r>
            <a:r>
              <a:rPr lang="en-GB" sz="1400" dirty="0">
                <a:latin typeface="Comic Sans MS" panose="030F0702030302020204" pitchFamily="66" charset="0"/>
              </a:rPr>
              <a:t>raise public awareness about the dangers at level crossings.</a:t>
            </a:r>
            <a:r>
              <a:rPr lang="en-GB" sz="14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GB" sz="1400" dirty="0">
                <a:latin typeface="Comic Sans MS" panose="030F0702030302020204" pitchFamily="66" charset="0"/>
              </a:rPr>
              <a:t>The “Panos Mylonas” Institute for Road Safety and TRAINOSE have been participating in ILCAD since </a:t>
            </a:r>
            <a:r>
              <a:rPr lang="en-GB" sz="1400" dirty="0" smtClean="0">
                <a:latin typeface="Comic Sans MS" panose="030F0702030302020204" pitchFamily="66" charset="0"/>
              </a:rPr>
              <a:t>2009.</a:t>
            </a:r>
            <a:endParaRPr lang="en-GB" sz="140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A737F867-F7F4-482F-A107-80C53692FB00}"/>
              </a:ext>
            </a:extLst>
          </p:cNvPr>
          <p:cNvSpPr/>
          <p:nvPr/>
        </p:nvSpPr>
        <p:spPr>
          <a:xfrm>
            <a:off x="4451795" y="571667"/>
            <a:ext cx="3211066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200" dirty="0">
                <a:latin typeface="Comic Sans MS" panose="030F0702030302020204" pitchFamily="66" charset="0"/>
              </a:rPr>
              <a:t>Organised </a:t>
            </a:r>
          </a:p>
          <a:p>
            <a:pPr algn="ctr"/>
            <a:r>
              <a:rPr lang="en-GB" smtClean="0"/>
              <a:t>in the 1</a:t>
            </a:r>
            <a:r>
              <a:rPr lang="en-GB" sz="2200" baseline="30000" dirty="0">
                <a:latin typeface="Comic Sans MS" panose="030F0702030302020204" pitchFamily="66" charset="0"/>
              </a:rPr>
              <a:t>st</a:t>
            </a:r>
            <a:r>
              <a:rPr lang="en-GB" smtClean="0"/>
              <a:t> </a:t>
            </a:r>
            <a:r>
              <a:rPr lang="en-GB" sz="2200" dirty="0">
                <a:latin typeface="Comic Sans MS" panose="030F0702030302020204" pitchFamily="66" charset="0"/>
              </a:rPr>
              <a:t>week of June</a:t>
            </a:r>
          </a:p>
        </p:txBody>
      </p:sp>
      <p:pic>
        <p:nvPicPr>
          <p:cNvPr id="78" name="Picture 77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1E7C0F6F-A886-4C22-8B7C-A3B7492B65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61" y="579649"/>
            <a:ext cx="4067080" cy="5732252"/>
          </a:xfrm>
          <a:prstGeom prst="rect">
            <a:avLst/>
          </a:prstGeom>
        </p:spPr>
      </p:pic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xmlns="" id="{1DD88F12-8EE0-48C7-8530-C5038923E7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337" y="1769344"/>
            <a:ext cx="3379004" cy="20581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F81F83D-A0B8-41E7-822C-FEED1CFF8D73}"/>
              </a:ext>
            </a:extLst>
          </p:cNvPr>
          <p:cNvSpPr/>
          <p:nvPr/>
        </p:nvSpPr>
        <p:spPr>
          <a:xfrm>
            <a:off x="4567115" y="1433147"/>
            <a:ext cx="28369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Cooperating bodies</a:t>
            </a:r>
          </a:p>
        </p:txBody>
      </p:sp>
    </p:spTree>
    <p:extLst>
      <p:ext uri="{BB962C8B-B14F-4D97-AF65-F5344CB8AC3E}">
        <p14:creationId xmlns:p14="http://schemas.microsoft.com/office/powerpoint/2010/main" val="427967721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61" grpId="0" animBg="1"/>
      <p:bldP spid="70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6C2997EE-0889-44C3-AC0D-18F26AC9AAAB}"/>
              </a:ext>
              <a:ext uri="{C183D7F6-B498-43B3-948B-1728B52AA6E4}">
                <adec:decorative xmlns="" xmlns:o="urn:schemas-microsoft-com:office:office" xmlns:v="urn:schemas-microsoft-com:vml" xmlns:wp="http://schemas.openxmlformats.org/drawingml/2006/powerpointprocessingDrawing" xmlns:wne="http://schemas.microsoft.com/office/powerpoint/2006/powerpointml" xmlns:cdr="http://schemas.openxmlformats.org/drawingml/2006/chartDrawing" xmlns:dgm="http://schemas.openxmlformats.org/drawingml/2006/diagram" xmlns:c="http://schemas.openxmlformats.org/drawingml/2006/chart" xmlns:a14="http://schemas.microsoft.com/office/drawing/2010/main" xmlns:mc="http://schemas.openxmlformats.org/markup-compatibility/2006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xmlns="" id="{82820273-EB17-4A29-B84E-195172DAEC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" r="-3" b="2367"/>
          <a:stretch/>
        </p:blipFill>
        <p:spPr>
          <a:xfrm>
            <a:off x="6357942" y="3838354"/>
            <a:ext cx="1392372" cy="684574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7C228AF-9D5B-4773-85E3-59AD27FF4C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4" b="24215"/>
          <a:stretch/>
        </p:blipFill>
        <p:spPr>
          <a:xfrm>
            <a:off x="9508167" y="3965565"/>
            <a:ext cx="1503134" cy="557362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7" name="Picture 6" descr="A sign on the side of a fence&#10;&#10;Description generated with high confidence">
            <a:extLst>
              <a:ext uri="{FF2B5EF4-FFF2-40B4-BE49-F238E27FC236}">
                <a16:creationId xmlns:a16="http://schemas.microsoft.com/office/drawing/2014/main" xmlns="" id="{EC03D3DD-C421-4D25-B64E-DEC5587F33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877"/>
          <a:stretch/>
        </p:blipFill>
        <p:spPr>
          <a:xfrm>
            <a:off x="20" y="10"/>
            <a:ext cx="6876268" cy="6857990"/>
          </a:xfrm>
          <a:custGeom>
            <a:avLst/>
            <a:gdLst>
              <a:gd name="connsiteX0" fmla="*/ 0 w 7503111"/>
              <a:gd name="connsiteY0" fmla="*/ 0 h 6858000"/>
              <a:gd name="connsiteX1" fmla="*/ 677334 w 7503111"/>
              <a:gd name="connsiteY1" fmla="*/ 0 h 6858000"/>
              <a:gd name="connsiteX2" fmla="*/ 1168036 w 7503111"/>
              <a:gd name="connsiteY2" fmla="*/ 0 h 6858000"/>
              <a:gd name="connsiteX3" fmla="*/ 1205499 w 7503111"/>
              <a:gd name="connsiteY3" fmla="*/ 0 h 6858000"/>
              <a:gd name="connsiteX4" fmla="*/ 1647632 w 7503111"/>
              <a:gd name="connsiteY4" fmla="*/ 0 h 6858000"/>
              <a:gd name="connsiteX5" fmla="*/ 7215401 w 7503111"/>
              <a:gd name="connsiteY5" fmla="*/ 0 h 6858000"/>
              <a:gd name="connsiteX6" fmla="*/ 4041567 w 7503111"/>
              <a:gd name="connsiteY6" fmla="*/ 6852993 h 6858000"/>
              <a:gd name="connsiteX7" fmla="*/ 7503111 w 7503111"/>
              <a:gd name="connsiteY7" fmla="*/ 6852993 h 6858000"/>
              <a:gd name="connsiteX8" fmla="*/ 7503111 w 7503111"/>
              <a:gd name="connsiteY8" fmla="*/ 6852994 h 6858000"/>
              <a:gd name="connsiteX9" fmla="*/ 1647632 w 7503111"/>
              <a:gd name="connsiteY9" fmla="*/ 6852994 h 6858000"/>
              <a:gd name="connsiteX10" fmla="*/ 1647632 w 7503111"/>
              <a:gd name="connsiteY10" fmla="*/ 6858000 h 6858000"/>
              <a:gd name="connsiteX11" fmla="*/ 0 w 750311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xmlns="" id="{D880A488-E070-469F-A7FB-77EC051E9289}"/>
              </a:ext>
            </a:extLst>
          </p:cNvPr>
          <p:cNvSpPr txBox="1">
            <a:spLocks/>
          </p:cNvSpPr>
          <p:nvPr/>
        </p:nvSpPr>
        <p:spPr>
          <a:xfrm>
            <a:off x="6096000" y="706480"/>
            <a:ext cx="5823105" cy="13030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000" dirty="0" smtClean="0">
                <a:solidFill>
                  <a:schemeClr val="tx2">
                    <a:lumMod val="75000"/>
                  </a:schemeClr>
                </a:solidFill>
              </a:rPr>
              <a:t>Programme creators</a:t>
            </a:r>
            <a:endParaRPr lang="en-GB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xmlns="" id="{E9ECB6BA-146C-4236-8D40-E24D0A1500FE}"/>
              </a:ext>
            </a:extLst>
          </p:cNvPr>
          <p:cNvSpPr txBox="1">
            <a:spLocks/>
          </p:cNvSpPr>
          <p:nvPr/>
        </p:nvSpPr>
        <p:spPr>
          <a:xfrm>
            <a:off x="8971652" y="2232836"/>
            <a:ext cx="3206901" cy="797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</a:pPr>
            <a:endParaRPr lang="en-GB" sz="2000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Kapetanidis Kostas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Civil engineer</a:t>
            </a:r>
          </a:p>
          <a:p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16FA97AF-508D-4471-821D-662C2EBCA839}"/>
              </a:ext>
            </a:extLst>
          </p:cNvPr>
          <p:cNvSpPr>
            <a:spLocks noGrp="1"/>
          </p:cNvSpPr>
          <p:nvPr/>
        </p:nvSpPr>
        <p:spPr>
          <a:xfrm>
            <a:off x="6096000" y="2466753"/>
            <a:ext cx="2786262" cy="96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Kondylas Nikos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Electrical engineer</a:t>
            </a:r>
          </a:p>
          <a:p>
            <a:pPr marL="0" indent="0">
              <a:buNone/>
            </a:pPr>
            <a:endParaRPr lang="en-GB" sz="36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xmlns="" id="{1BAFBAC9-D721-40EA-931D-E26ECA700F05}"/>
              </a:ext>
            </a:extLst>
          </p:cNvPr>
          <p:cNvSpPr txBox="1">
            <a:spLocks/>
          </p:cNvSpPr>
          <p:nvPr/>
        </p:nvSpPr>
        <p:spPr>
          <a:xfrm>
            <a:off x="9011993" y="3030278"/>
            <a:ext cx="3036829" cy="712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</a:pP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>
              <a:spcBef>
                <a:spcPts val="0"/>
              </a:spcBef>
            </a:pP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>
              <a:spcBef>
                <a:spcPts val="0"/>
              </a:spcBef>
            </a:pP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Avdis</a:t>
            </a:r>
            <a:r>
              <a:rPr lang="en-GB" smtClean="0"/>
              <a:t> </a:t>
            </a: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Stephanos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96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Civil engineer</a:t>
            </a:r>
          </a:p>
          <a:p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96B58827-AF4E-4D79-BBE6-EF55616E6B0B}"/>
              </a:ext>
            </a:extLst>
          </p:cNvPr>
          <p:cNvSpPr>
            <a:spLocks noGrp="1"/>
          </p:cNvSpPr>
          <p:nvPr/>
        </p:nvSpPr>
        <p:spPr>
          <a:xfrm>
            <a:off x="5066745" y="4913742"/>
            <a:ext cx="6552599" cy="1626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The presentation used data from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OSE – TRAINOSE –</a:t>
            </a:r>
            <a:r>
              <a:rPr lang="el-GR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ILCAD – NETWORK RAIL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37933994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Smokey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3090</TotalTime>
  <Words>1074</Words>
  <Application>Microsoft Office PowerPoint</Application>
  <PresentationFormat>Προσαρμογή</PresentationFormat>
  <Paragraphs>191</Paragraphs>
  <Slides>28</Slides>
  <Notes>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29" baseType="lpstr">
      <vt:lpstr>Office Theme</vt:lpstr>
      <vt:lpstr>“GUIDE OF SAFE LIVING WITH THE RAILWAY NETWORK FOR STUDENTS”</vt:lpstr>
      <vt:lpstr>PROGRAMME ORGANISERS</vt:lpstr>
      <vt:lpstr>Reason - Purpose - Objective</vt:lpstr>
      <vt:lpstr>Παρουσίαση του PowerPoint</vt:lpstr>
      <vt:lpstr>1a. Level crossings Automated Protection System (LCAS)</vt:lpstr>
      <vt:lpstr>1b. Level crossings guarded by a trained guard</vt:lpstr>
      <vt:lpstr>1c. Non – guarded pedestrian level crossings</vt:lpstr>
      <vt:lpstr>Level crossings - Why are trains different</vt:lpstr>
      <vt:lpstr>Παρουσίαση του PowerPoint</vt:lpstr>
      <vt:lpstr>Level crossings - Instructions for drivers</vt:lpstr>
      <vt:lpstr>Level crossings - Instructions for drivers</vt:lpstr>
      <vt:lpstr>Level crossings - Instructions for pedestrians</vt:lpstr>
      <vt:lpstr>2. Electrification</vt:lpstr>
      <vt:lpstr>Measures to protect against electrification hazards </vt:lpstr>
      <vt:lpstr>Παρουσίαση του PowerPoint</vt:lpstr>
      <vt:lpstr>2. Electrification</vt:lpstr>
      <vt:lpstr>3. Immobilised or stationary rolling stock</vt:lpstr>
      <vt:lpstr>3. Immobilised or stationary rolling stock</vt:lpstr>
      <vt:lpstr>Παρουσίαση του PowerPoint</vt:lpstr>
      <vt:lpstr>4. Railway stations - facilities </vt:lpstr>
      <vt:lpstr>5. Along the railway line</vt:lpstr>
      <vt:lpstr>5. Along the railway line - Instructions</vt:lpstr>
      <vt:lpstr>Παρουσίαση του PowerPoint</vt:lpstr>
      <vt:lpstr>Move with care at level crossings</vt:lpstr>
      <vt:lpstr>Παρουσίαση του PowerPoint</vt:lpstr>
      <vt:lpstr>Take your time  Don't risk your life</vt:lpstr>
      <vt:lpstr> International Level Crossing Awareness Day    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“GUIDE OF SAFE LIVING WITH THE RAILWAY NETWORK FOR STUDENTS”</dc:title>
  <dc:creator>Nikolaos Kondylas</dc:creator>
  <cp:lastModifiedBy>nikondylas</cp:lastModifiedBy>
  <cp:revision>18</cp:revision>
  <dcterms:created xsi:type="dcterms:W3CDTF">2018-09-19T07:42:08Z</dcterms:created>
  <dcterms:modified xsi:type="dcterms:W3CDTF">2018-12-10T10:45:16Z</dcterms:modified>
</cp:coreProperties>
</file>